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35"/>
  </p:notesMasterIdLst>
  <p:sldIdLst>
    <p:sldId id="592" r:id="rId6"/>
    <p:sldId id="594" r:id="rId7"/>
    <p:sldId id="596" r:id="rId8"/>
    <p:sldId id="597" r:id="rId9"/>
    <p:sldId id="598" r:id="rId10"/>
    <p:sldId id="601" r:id="rId11"/>
    <p:sldId id="600" r:id="rId12"/>
    <p:sldId id="626" r:id="rId13"/>
    <p:sldId id="602" r:id="rId14"/>
    <p:sldId id="603" r:id="rId15"/>
    <p:sldId id="604" r:id="rId16"/>
    <p:sldId id="605" r:id="rId17"/>
    <p:sldId id="606" r:id="rId18"/>
    <p:sldId id="608" r:id="rId19"/>
    <p:sldId id="609" r:id="rId20"/>
    <p:sldId id="610" r:id="rId21"/>
    <p:sldId id="611" r:id="rId22"/>
    <p:sldId id="612" r:id="rId23"/>
    <p:sldId id="613" r:id="rId24"/>
    <p:sldId id="614" r:id="rId25"/>
    <p:sldId id="615" r:id="rId26"/>
    <p:sldId id="616" r:id="rId27"/>
    <p:sldId id="617" r:id="rId28"/>
    <p:sldId id="618" r:id="rId29"/>
    <p:sldId id="620" r:id="rId30"/>
    <p:sldId id="619" r:id="rId31"/>
    <p:sldId id="621" r:id="rId32"/>
    <p:sldId id="622" r:id="rId33"/>
    <p:sldId id="624" r:id="rId3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7E"/>
    <a:srgbClr val="B2C4FF"/>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0" autoAdjust="0"/>
    <p:restoredTop sz="87153" autoAdjust="0"/>
  </p:normalViewPr>
  <p:slideViewPr>
    <p:cSldViewPr snapToGrid="0" showGuides="1">
      <p:cViewPr varScale="1">
        <p:scale>
          <a:sx n="62" d="100"/>
          <a:sy n="62" d="100"/>
        </p:scale>
        <p:origin x="150" y="60"/>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Reports List Pane</a:t>
            </a:r>
          </a:p>
          <a:p>
            <a:r>
              <a:rPr lang="en-US" dirty="0">
                <a:latin typeface="Arial" panose="020B0604020202020204" pitchFamily="34" charset="0"/>
                <a:cs typeface="Arial" panose="020B0604020202020204" pitchFamily="34" charset="0"/>
              </a:rPr>
              <a:t>The Reports center pane displays the report selected in the Reports list. </a:t>
            </a:r>
          </a:p>
          <a:p>
            <a:r>
              <a:rPr lang="en-US" dirty="0">
                <a:latin typeface="Arial" panose="020B0604020202020204" pitchFamily="34" charset="0"/>
                <a:cs typeface="Arial" panose="020B0604020202020204" pitchFamily="34" charset="0"/>
              </a:rPr>
              <a:t>The following options are available:</a:t>
            </a:r>
          </a:p>
          <a:p>
            <a:r>
              <a:rPr lang="en-AU" dirty="0">
                <a:latin typeface="Arial" panose="020B0604020202020204" pitchFamily="34" charset="0"/>
                <a:cs typeface="Arial" panose="020B0604020202020204" pitchFamily="34" charset="0"/>
              </a:rPr>
              <a:t>Duplicate – </a:t>
            </a:r>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Duplicate</a:t>
            </a:r>
            <a:r>
              <a:rPr lang="en-US" dirty="0">
                <a:latin typeface="Arial" panose="020B0604020202020204" pitchFamily="34" charset="0"/>
                <a:cs typeface="Arial" panose="020B0604020202020204" pitchFamily="34" charset="0"/>
              </a:rPr>
              <a:t> to create a new report based on an existing one. You can make changes to the new report in the New report dialog box. Both the original report and the new one are saved.</a:t>
            </a:r>
          </a:p>
          <a:p>
            <a:r>
              <a:rPr lang="en-AU" dirty="0">
                <a:latin typeface="Arial" panose="020B0604020202020204" pitchFamily="34" charset="0"/>
                <a:cs typeface="Arial" panose="020B0604020202020204" pitchFamily="34" charset="0"/>
              </a:rPr>
              <a:t>Export – </a:t>
            </a:r>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Export</a:t>
            </a:r>
            <a:r>
              <a:rPr lang="en-US" dirty="0">
                <a:latin typeface="Arial" panose="020B0604020202020204" pitchFamily="34" charset="0"/>
                <a:cs typeface="Arial" panose="020B0604020202020204" pitchFamily="34" charset="0"/>
              </a:rPr>
              <a:t> to export the grid report to a CSV file.</a:t>
            </a:r>
          </a:p>
          <a:p>
            <a:r>
              <a:rPr lang="en-AU" dirty="0">
                <a:latin typeface="Arial" panose="020B0604020202020204" pitchFamily="34" charset="0"/>
                <a:cs typeface="Arial" panose="020B0604020202020204" pitchFamily="34" charset="0"/>
              </a:rPr>
              <a:t>Change type – </a:t>
            </a:r>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Change type </a:t>
            </a:r>
            <a:r>
              <a:rPr lang="en-US" dirty="0">
                <a:latin typeface="Arial" panose="020B0604020202020204" pitchFamily="34" charset="0"/>
                <a:cs typeface="Arial" panose="020B0604020202020204" pitchFamily="34" charset="0"/>
              </a:rPr>
              <a:t>to change the type of a report. The original report is not saved. </a:t>
            </a:r>
            <a:r>
              <a:rPr lang="en-US" b="1"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This option is not relevant for survey reports.</a:t>
            </a:r>
          </a:p>
          <a:p>
            <a:r>
              <a:rPr lang="en-AU" dirty="0">
                <a:latin typeface="Arial" panose="020B0604020202020204" pitchFamily="34" charset="0"/>
                <a:cs typeface="Arial" panose="020B0604020202020204" pitchFamily="34" charset="0"/>
              </a:rPr>
              <a:t>Activate/Deactivate – For analytic or survey reports, click </a:t>
            </a:r>
            <a:r>
              <a:rPr lang="en-AU" b="1" dirty="0">
                <a:latin typeface="Arial" panose="020B0604020202020204" pitchFamily="34" charset="0"/>
                <a:cs typeface="Arial" panose="020B0604020202020204" pitchFamily="34" charset="0"/>
              </a:rPr>
              <a:t>Activate</a:t>
            </a:r>
            <a:r>
              <a:rPr lang="en-AU" dirty="0">
                <a:latin typeface="Arial" panose="020B0604020202020204" pitchFamily="34" charset="0"/>
                <a:cs typeface="Arial" panose="020B0604020202020204" pitchFamily="34" charset="0"/>
              </a:rPr>
              <a:t> or </a:t>
            </a:r>
            <a:r>
              <a:rPr lang="en-AU" b="1" dirty="0">
                <a:latin typeface="Arial" panose="020B0604020202020204" pitchFamily="34" charset="0"/>
                <a:cs typeface="Arial" panose="020B0604020202020204" pitchFamily="34" charset="0"/>
              </a:rPr>
              <a:t>Deactivate</a:t>
            </a:r>
            <a:r>
              <a:rPr lang="en-AU" dirty="0">
                <a:latin typeface="Arial" panose="020B0604020202020204" pitchFamily="34" charset="0"/>
                <a:cs typeface="Arial" panose="020B0604020202020204" pitchFamily="34" charset="0"/>
              </a:rPr>
              <a:t>. Active reports are </a:t>
            </a:r>
            <a:r>
              <a:rPr lang="en-US" dirty="0">
                <a:latin typeface="Arial" panose="020B0604020202020204" pitchFamily="34" charset="0"/>
                <a:cs typeface="Arial" panose="020B0604020202020204" pitchFamily="34" charset="0"/>
              </a:rPr>
              <a:t>counted toward the quota; inactive reports are not counted.</a:t>
            </a:r>
          </a:p>
          <a:p>
            <a:r>
              <a:rPr lang="en-AU" dirty="0">
                <a:latin typeface="Arial" panose="020B0604020202020204" pitchFamily="34" charset="0"/>
                <a:cs typeface="Arial" panose="020B0604020202020204" pitchFamily="34" charset="0"/>
              </a:rPr>
              <a:t>Display – Select the option for displaying the report (Chart views as a chart, Grid views as a table).</a:t>
            </a:r>
          </a:p>
          <a:p>
            <a:r>
              <a:rPr lang="en-AU" dirty="0">
                <a:latin typeface="Arial" panose="020B0604020202020204" pitchFamily="34" charset="0"/>
                <a:cs typeface="Arial" panose="020B0604020202020204" pitchFamily="34" charset="0"/>
              </a:rPr>
              <a:t>Refresh – </a:t>
            </a:r>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Refresh</a:t>
            </a:r>
            <a:r>
              <a:rPr lang="en-US" dirty="0">
                <a:latin typeface="Arial" panose="020B0604020202020204" pitchFamily="34" charset="0"/>
                <a:cs typeface="Arial" panose="020B0604020202020204" pitchFamily="34" charset="0"/>
              </a:rPr>
              <a:t> to refresh the report. </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For further information, please refer to the Help Center.</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4"/>
          <p:cNvSpPr>
            <a:spLocks noGrp="1"/>
          </p:cNvSpPr>
          <p:nvPr>
            <p:ph type="hdr" sz="quarter" idx="11"/>
          </p:nvPr>
        </p:nvSpPr>
        <p:spPr/>
        <p:txBody>
          <a:bodyPr/>
          <a:lstStyle/>
          <a:p>
            <a:r>
              <a:rPr lang="en-US" dirty="0"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90839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Operational Reports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Reports that reflect real-time data for a record type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Generated on the fly</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Limited to 4,000 lines of raw data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Cannot be grouped by time field properties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Can be generated by all users</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Reports troubleshooting and limitations</a:t>
            </a:r>
          </a:p>
          <a:p>
            <a:r>
              <a:rPr lang="en-AU" dirty="0">
                <a:latin typeface="Arial" panose="020B0604020202020204" pitchFamily="34" charset="0"/>
                <a:cs typeface="Arial" panose="020B0604020202020204" pitchFamily="34" charset="0"/>
              </a:rPr>
              <a:t>Please see Help Center &gt; Reports &gt; Reports troubleshooting and limitations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408648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Analytic Reports: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Reports that reflect historic data for a record type over time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Calculated according to a defined schedule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No limit to the raw data</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Can be grouped by time field properties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Can be generated by Admin users only (a user with the Reports publisher role)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Can be set as active or inactive; the active reports are counted toward the quota defined for the tenant</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Reports troubleshooting and limitations</a:t>
            </a:r>
          </a:p>
          <a:p>
            <a:r>
              <a:rPr lang="en-AU" dirty="0">
                <a:latin typeface="Arial" panose="020B0604020202020204" pitchFamily="34" charset="0"/>
                <a:cs typeface="Arial" panose="020B0604020202020204" pitchFamily="34" charset="0"/>
              </a:rPr>
              <a:t>Please see Help Center &gt; Reports &gt; Reports troubleshooting and limitations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50744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Survey Reports: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Analytic reports that are based on a survey record</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Used to display results of a survey</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Reports troubleshooting and limitations</a:t>
            </a:r>
          </a:p>
          <a:p>
            <a:r>
              <a:rPr lang="en-AU" dirty="0">
                <a:latin typeface="Arial" panose="020B0604020202020204" pitchFamily="34" charset="0"/>
                <a:cs typeface="Arial" panose="020B0604020202020204" pitchFamily="34" charset="0"/>
              </a:rPr>
              <a:t>Please see Help Center &gt; Reports &gt; Reports troubleshooting and limitations</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63700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68102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749213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162201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3904820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531448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Report advanced options</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can create reports based on groupings and functions, or a more basic report on a record type without groupings or functions (Operational raw data report).</a:t>
            </a:r>
          </a:p>
          <a:p>
            <a:endParaRPr lang="en-A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You cannot select a grouping without a function or a function without a grouping.</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704888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dirty="0"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11 – Reports and Dashboard</a:t>
            </a:r>
            <a:endParaRPr lang="en-GB" dirty="0"/>
          </a:p>
        </p:txBody>
      </p:sp>
    </p:spTree>
    <p:extLst>
      <p:ext uri="{BB962C8B-B14F-4D97-AF65-F5344CB8AC3E}">
        <p14:creationId xmlns:p14="http://schemas.microsoft.com/office/powerpoint/2010/main" val="3973658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94957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413594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564910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Report Properties</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Report properties pane, located on the right, defines the properties of the selected report. Data in reports can be filtered and grouped by the attributes of the record on which the report is based.</a:t>
            </a:r>
          </a:p>
          <a:p>
            <a:r>
              <a:rPr lang="en-US" dirty="0">
                <a:latin typeface="Arial" panose="020B0604020202020204" pitchFamily="34" charset="0"/>
                <a:cs typeface="Arial" panose="020B0604020202020204" pitchFamily="34" charset="0"/>
              </a:rPr>
              <a:t>The following tabs are available both for defining a new report in the New report dialog box and for editing an existing report in the Report properties pane. </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General tab</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Chart tab</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Details tab</a:t>
            </a:r>
          </a:p>
          <a:p>
            <a:endParaRPr lang="en-AU" dirty="0">
              <a:latin typeface="Arial" panose="020B0604020202020204" pitchFamily="34" charset="0"/>
              <a:cs typeface="Arial" panose="020B0604020202020204" pitchFamily="34" charset="0"/>
            </a:endParaRPr>
          </a:p>
          <a:p>
            <a:pPr defTabSz="483306">
              <a:spcAft>
                <a:spcPts val="634"/>
              </a:spcAft>
              <a:defRPr/>
            </a:pPr>
            <a:r>
              <a:rPr lang="en-AU" b="1" dirty="0">
                <a:latin typeface="Arial" panose="020B0604020202020204" pitchFamily="34" charset="0"/>
                <a:cs typeface="Arial" panose="020B0604020202020204" pitchFamily="34" charset="0"/>
              </a:rPr>
              <a:t>Note</a:t>
            </a:r>
            <a:r>
              <a:rPr lang="en-A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Locked reports (indicated by a lock icon in the Report properties pane) cannot be edited. Out-of-the-box reports are locked, but analytic out-of-the-box reports can be activated or deactivated.</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85230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11 – Reports and Dashboard</a:t>
            </a:r>
            <a:endParaRPr lang="en-GB" dirty="0"/>
          </a:p>
        </p:txBody>
      </p:sp>
    </p:spTree>
    <p:extLst>
      <p:ext uri="{BB962C8B-B14F-4D97-AF65-F5344CB8AC3E}">
        <p14:creationId xmlns:p14="http://schemas.microsoft.com/office/powerpoint/2010/main" val="1483013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How to work with reports</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can create reports and view them as tables or charts. Charts can be viewed as columns, pies, or bars. Each of these options can be selected and viewed dynamically by any user who has access to the report. Reports viewed in the dashboard can also be changed dynamically.</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2572445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
        <p:nvSpPr>
          <p:cNvPr id="6" name="Header Placeholder 5"/>
          <p:cNvSpPr>
            <a:spLocks noGrp="1"/>
          </p:cNvSpPr>
          <p:nvPr>
            <p:ph type="hdr" sz="quarter" idx="12"/>
          </p:nvPr>
        </p:nvSpPr>
        <p:spPr>
          <a:xfrm>
            <a:off x="1" y="0"/>
            <a:ext cx="3142036" cy="521232"/>
          </a:xfrm>
          <a:prstGeom prst="rect">
            <a:avLst/>
          </a:prstGeom>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32559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817823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Drill down capability:</a:t>
            </a:r>
          </a:p>
          <a:p>
            <a:r>
              <a:rPr lang="en-US" dirty="0">
                <a:latin typeface="Arial" panose="020B0604020202020204" pitchFamily="34" charset="0"/>
                <a:cs typeface="Arial" panose="020B0604020202020204" pitchFamily="34" charset="0"/>
              </a:rPr>
              <a:t>In a chart report, click a bar or a pie slice to drill down to the source data in the relevant module. In a stacked or grouped report, the drill down goes to the source data of the specific subgroup selected.</a:t>
            </a:r>
          </a:p>
          <a:p>
            <a:r>
              <a:rPr lang="en-US" dirty="0">
                <a:latin typeface="Arial" panose="020B0604020202020204" pitchFamily="34" charset="0"/>
                <a:cs typeface="Arial" panose="020B0604020202020204" pitchFamily="34" charset="0"/>
              </a:rPr>
              <a:t>In a grid report, hover over a row of the grid and click the drill down icon at the left to drill down to the source data in the relevant module.</a:t>
            </a:r>
          </a:p>
          <a:p>
            <a:r>
              <a:rPr lang="en-US" b="1"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This option is not relevant for survey reports.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At least one of the fields selected for the report filter or the grouping options must be a searchable field. Searchable fields are defined in the metadata for the record type.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If the source data for the selected bar or slice of a chart or grid row is greater than 4,000 rows of data, you cannot drill down to it.</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Drill down is not available for reports based on articles, models, or Service Level targets.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 an analytic report, if the report is grouped by a time field by hour, you cannot drill down to the source data.</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 an analytic report, if the report is grouped by a time field, you cannot drill down to the source data for the section representing a null value.</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For further information, please refer to the Help Center.</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35994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dirty="0"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29</a:t>
            </a:fld>
            <a:endParaRPr lang="en-GB" dirty="0"/>
          </a:p>
        </p:txBody>
      </p:sp>
      <p:sp>
        <p:nvSpPr>
          <p:cNvPr id="7" name="Header Placeholder 5"/>
          <p:cNvSpPr>
            <a:spLocks noGrp="1"/>
          </p:cNvSpPr>
          <p:nvPr>
            <p:ph type="hdr" sz="quarter"/>
          </p:nvPr>
        </p:nvSpPr>
        <p:spPr>
          <a:xfrm>
            <a:off x="0" y="0"/>
            <a:ext cx="3169920" cy="480060"/>
          </a:xfrm>
        </p:spPr>
        <p:txBody>
          <a:bodyPr/>
          <a:lstStyle/>
          <a:p>
            <a:r>
              <a:rPr lang="en-US" smtClean="0"/>
              <a:t>Module 11 – Reports and Dashboard</a:t>
            </a:r>
            <a:endParaRPr lang="en-GB" dirty="0"/>
          </a:p>
        </p:txBody>
      </p:sp>
    </p:spTree>
    <p:extLst>
      <p:ext uri="{BB962C8B-B14F-4D97-AF65-F5344CB8AC3E}">
        <p14:creationId xmlns:p14="http://schemas.microsoft.com/office/powerpoint/2010/main" val="144299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11 – Reports and Dashboard</a:t>
            </a:r>
            <a:endParaRPr lang="en-GB" dirty="0"/>
          </a:p>
        </p:txBody>
      </p:sp>
    </p:spTree>
    <p:extLst>
      <p:ext uri="{BB962C8B-B14F-4D97-AF65-F5344CB8AC3E}">
        <p14:creationId xmlns:p14="http://schemas.microsoft.com/office/powerpoint/2010/main" val="333484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cs typeface="Arial" panose="020B0604020202020204" pitchFamily="34" charset="0"/>
              </a:rPr>
              <a:t>More than 100 reports out of the box in the existing version and more coming in every new version</a:t>
            </a:r>
          </a:p>
        </p:txBody>
      </p:sp>
      <p:sp>
        <p:nvSpPr>
          <p:cNvPr id="4" name="Slide Number Placeholder 3"/>
          <p:cNvSpPr>
            <a:spLocks noGrp="1"/>
          </p:cNvSpPr>
          <p:nvPr>
            <p:ph type="sldNum" sz="quarter" idx="10"/>
          </p:nvPr>
        </p:nvSpPr>
        <p:spPr>
          <a:xfrm>
            <a:off x="4157135" y="9271159"/>
            <a:ext cx="3181774" cy="488395"/>
          </a:xfrm>
          <a:prstGeom prst="rect">
            <a:avLst/>
          </a:prstGeom>
        </p:spPr>
        <p:txBody>
          <a:bodyPr/>
          <a:lstStyle/>
          <a:p>
            <a:fld id="{22A853E8-D85F-5D49-95D2-E1D96ABFE2B9}" type="slidenum">
              <a:rPr lang="en-GB" smtClean="0">
                <a:solidFill>
                  <a:prstClr val="black"/>
                </a:solidFill>
              </a:rPr>
              <a:pPr/>
              <a:t>4</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en-US" dirty="0" smtClean="0"/>
              <a:t>Module 11 – Reports and Dashboard</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4148522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Reports enable you to view the current status of the system. You can view out-of-the-box reports or create your own reports based on record type. The data can be grouped or filtered to display the specific information and data as relevant to your work. Reports can be saved publicly if you have appropriate permissions, or for your private use. Reports can be viewed in the Reports module or in your Dashboard.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
        <p:nvSpPr>
          <p:cNvPr id="5" name="Header Placeholder 4"/>
          <p:cNvSpPr>
            <a:spLocks noGrp="1"/>
          </p:cNvSpPr>
          <p:nvPr>
            <p:ph type="hdr" sz="quarter" idx="11"/>
          </p:nvPr>
        </p:nvSpPr>
        <p:spPr/>
        <p:txBody>
          <a:bodyPr/>
          <a:lstStyle/>
          <a:p>
            <a:r>
              <a:rPr lang="en-US" smtClean="0"/>
              <a:t>Module 11 – Reports and Dashboard</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177144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Calculated field are only used in analytic reports, not operational reports.</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Of particular interest with the calculated fields is the ability to produce duration type reports:</a:t>
            </a:r>
          </a:p>
          <a:p>
            <a:pPr marL="302066" indent="-302066">
              <a:buFont typeface="Arial" panose="020B0604020202020204" pitchFamily="34" charset="0"/>
              <a:buChar char="•"/>
            </a:pPr>
            <a:r>
              <a:rPr lang="en-AU" dirty="0">
                <a:latin typeface="Arial" panose="020B0604020202020204" pitchFamily="34" charset="0"/>
                <a:cs typeface="Arial" panose="020B0604020202020204" pitchFamily="34" charset="0"/>
              </a:rPr>
              <a:t>for example how long was a record in the classify phase</a:t>
            </a:r>
          </a:p>
          <a:p>
            <a:pPr marL="302066" indent="-302066">
              <a:buFont typeface="Arial" panose="020B0604020202020204" pitchFamily="34" charset="0"/>
              <a:buChar char="•"/>
            </a:pPr>
            <a:r>
              <a:rPr lang="en-AU" dirty="0">
                <a:latin typeface="Arial" panose="020B0604020202020204" pitchFamily="34" charset="0"/>
                <a:cs typeface="Arial" panose="020B0604020202020204" pitchFamily="34" charset="0"/>
              </a:rPr>
              <a:t>or even how long did it take from entering the classify phase till it exited the fist level support phase</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Another capability of calculated fields allows you to produce reports that count field level changes</a:t>
            </a:r>
          </a:p>
          <a:p>
            <a:pPr marL="302066" indent="-302066">
              <a:buFont typeface="Arial" panose="020B0604020202020204" pitchFamily="34" charset="0"/>
              <a:buChar char="•"/>
            </a:pPr>
            <a:r>
              <a:rPr lang="en-AU" dirty="0">
                <a:latin typeface="Arial" panose="020B0604020202020204" pitchFamily="34" charset="0"/>
                <a:cs typeface="Arial" panose="020B0604020202020204" pitchFamily="34" charset="0"/>
              </a:rPr>
              <a:t>for example how many times was record re-assigned to different help desk groups</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So two steps to the process</a:t>
            </a:r>
          </a:p>
          <a:p>
            <a:pPr marL="302066" indent="-302066" defTabSz="454778">
              <a:spcAft>
                <a:spcPts val="423"/>
              </a:spcAft>
              <a:buSzPct val="100000"/>
              <a:buFont typeface="Arial" panose="020B0604020202020204" pitchFamily="34" charset="0"/>
              <a:buChar char="•"/>
            </a:pPr>
            <a:r>
              <a:rPr lang="en-AU" dirty="0">
                <a:solidFill>
                  <a:schemeClr val="tx2"/>
                </a:solidFill>
                <a:latin typeface="Arial" panose="020B0604020202020204" pitchFamily="34" charset="0"/>
                <a:cs typeface="Arial" panose="020B0604020202020204" pitchFamily="34" charset="0"/>
              </a:rPr>
              <a:t>Add field to record</a:t>
            </a:r>
          </a:p>
          <a:p>
            <a:pPr marL="302066" indent="-302066" defTabSz="454778">
              <a:spcAft>
                <a:spcPts val="423"/>
              </a:spcAft>
              <a:buSzPct val="100000"/>
              <a:buFont typeface="Arial" panose="020B0604020202020204" pitchFamily="34" charset="0"/>
              <a:buChar char="•"/>
            </a:pPr>
            <a:r>
              <a:rPr lang="en-AU" dirty="0">
                <a:solidFill>
                  <a:schemeClr val="tx2"/>
                </a:solidFill>
                <a:latin typeface="Arial" panose="020B0604020202020204" pitchFamily="34" charset="0"/>
                <a:cs typeface="Arial" panose="020B0604020202020204" pitchFamily="34" charset="0"/>
              </a:rPr>
              <a:t>Then Create an analytics report using the field</a:t>
            </a:r>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smtClean="0"/>
              <a:t>Module 11 – Reports and Dashboard</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335841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10903">
              <a:defRPr/>
            </a:pPr>
            <a:r>
              <a:rPr lang="en-US" dirty="0">
                <a:latin typeface="Arial" panose="020B0604020202020204" pitchFamily="34" charset="0"/>
                <a:cs typeface="Arial" panose="020B0604020202020204" pitchFamily="34" charset="0"/>
              </a:rPr>
              <a:t>The quota usage is based on the number of active analytic and survey reports as well as the recalculation frequency of those reports</a:t>
            </a:r>
          </a:p>
          <a:p>
            <a:pPr defTabSz="510903">
              <a:defRPr/>
            </a:pPr>
            <a:r>
              <a:rPr lang="en-US" dirty="0">
                <a:latin typeface="Arial" panose="020B0604020202020204" pitchFamily="34" charset="0"/>
                <a:cs typeface="Arial" panose="020B0604020202020204" pitchFamily="34" charset="0"/>
              </a:rPr>
              <a:t>The quota is equivalent to 1000 reports running daily. If you change the frequency (increase/decrease), you apply the relevant multiplication factor (for example 1000/24 if you change all frequencies to hourly).</a:t>
            </a: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dirty="0" smtClean="0"/>
              <a:t>Module 11 – Reports and Dashboard</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dirty="0" smtClean="0"/>
              <a:t>HPE Service Anywhere - Partner Training (February 2016)</a:t>
            </a:r>
            <a:endParaRPr lang="en-GB" dirty="0"/>
          </a:p>
        </p:txBody>
      </p:sp>
    </p:spTree>
    <p:extLst>
      <p:ext uri="{BB962C8B-B14F-4D97-AF65-F5344CB8AC3E}">
        <p14:creationId xmlns:p14="http://schemas.microsoft.com/office/powerpoint/2010/main" val="402840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email Comprehensive list of limit changes in X (vs SAW</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BR - </a:t>
            </a:r>
            <a:r>
              <a:rPr lang="en-US" dirty="0" smtClean="0">
                <a:solidFill>
                  <a:srgbClr val="1F497D"/>
                </a:solidFill>
                <a:latin typeface="HP Simplified" panose="020B0604020204020204" pitchFamily="34" charset="0"/>
                <a:ea typeface="Calibri" panose="020F0502020204030204" pitchFamily="34" charset="0"/>
                <a:cs typeface="Times New Roman" panose="02020603050405020304" pitchFamily="18" charset="0"/>
              </a:rPr>
              <a:t>we have BR template accessing data through links, either 1-2-many or m2m. There is a fuse to control that how many links it can access. If there is no control, than very likely any wrong data will burn the workflow engine. Any feature using this, directly or indirect, will controlled by this. The group email notification is implemented through WF, thus the BR link# controls how many people in a group can receive emails. But it controls more, depends on how BR templates are using</a:t>
            </a:r>
            <a:endParaRPr lang="en-GB" dirty="0" smtClean="0"/>
          </a:p>
          <a:p>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solidFill>
                  <a:srgbClr val="1F497D"/>
                </a:solidFill>
                <a:latin typeface="HP Simplified" panose="020B0604020204020204" pitchFamily="34" charset="0"/>
                <a:ea typeface="Calibri" panose="020F0502020204030204" pitchFamily="34" charset="0"/>
                <a:cs typeface="Times New Roman" panose="02020603050405020304" pitchFamily="18" charset="0"/>
              </a:rPr>
              <a:t>Approval – if assignees for multiple person, or group(s) with multiple person, approval engine with create 1 approval task per people. On SAW there is no control, so if assigned group contains 2000 people, there will be 2000 approval tasks created, useless (it’s not president selection), and risk of overflow system. Now we added the control at only 500 approval can be created.</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dirty="0" smtClean="0">
                <a:solidFill>
                  <a:srgbClr val="1F497D"/>
                </a:solidFill>
                <a:latin typeface="HP Simplified" panose="020B0604020204020204" pitchFamily="34" charset="0"/>
                <a:ea typeface="Calibri" panose="020F0502020204030204" pitchFamily="34" charset="0"/>
                <a:cs typeface="Times New Roman" panose="02020603050405020304" pitchFamily="18" charset="0"/>
              </a:rPr>
              <a:t>DO WE WARN</a:t>
            </a:r>
            <a:r>
              <a:rPr lang="en-US" sz="1200" baseline="0" dirty="0" smtClean="0">
                <a:solidFill>
                  <a:srgbClr val="1F497D"/>
                </a:solidFill>
                <a:latin typeface="HP Simplified" panose="020B0604020204020204" pitchFamily="34" charset="0"/>
                <a:ea typeface="Calibri" panose="020F0502020204030204" pitchFamily="34" charset="0"/>
                <a:cs typeface="Times New Roman" panose="02020603050405020304" pitchFamily="18" charset="0"/>
              </a:rPr>
              <a:t> USER TOO MANY APPROVALS?</a:t>
            </a:r>
            <a:endParaRPr lang="en-GB" sz="1200" dirty="0" smtClean="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8</a:t>
            </a:fld>
            <a:endParaRPr lang="en-GB"/>
          </a:p>
        </p:txBody>
      </p:sp>
    </p:spTree>
    <p:extLst>
      <p:ext uri="{BB962C8B-B14F-4D97-AF65-F5344CB8AC3E}">
        <p14:creationId xmlns:p14="http://schemas.microsoft.com/office/powerpoint/2010/main" val="2698084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11 – Reports and Dashboard</a:t>
            </a:r>
            <a:endParaRPr lang="en-GB" dirty="0"/>
          </a:p>
        </p:txBody>
      </p:sp>
    </p:spTree>
    <p:extLst>
      <p:ext uri="{BB962C8B-B14F-4D97-AF65-F5344CB8AC3E}">
        <p14:creationId xmlns:p14="http://schemas.microsoft.com/office/powerpoint/2010/main" val="161536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r>
              <a:rPr lang="en-US" smtClean="0"/>
              <a:t>February 2016</a:t>
            </a:r>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4314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r>
              <a:rPr lang="en-US" smtClean="0"/>
              <a:t>February 2016</a:t>
            </a:r>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100700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r>
              <a:rPr lang="en-US" smtClean="0"/>
              <a:t>February 2016</a:t>
            </a:r>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23553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r>
              <a:rPr lang="en-US" smtClean="0"/>
              <a:t>February 2016</a:t>
            </a:r>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7576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r>
              <a:rPr lang="en-US" smtClean="0"/>
              <a:t>February 2016</a:t>
            </a:r>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69009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6" r:id="rId31"/>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a:bodyPr>
          <a:lstStyle/>
          <a:p>
            <a:r>
              <a:rPr lang="en-US" smtClean="0"/>
              <a:t>Module 10</a:t>
            </a:r>
            <a:br>
              <a:rPr lang="en-US" smtClean="0"/>
            </a:br>
            <a:r>
              <a:rPr lang="en-US" smtClean="0"/>
              <a:t> </a:t>
            </a:r>
            <a:r>
              <a:rPr lang="en-US" dirty="0" smtClean="0"/>
              <a:t>– SMA-X Reports and Dashboards</a:t>
            </a: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3412" y="896547"/>
            <a:ext cx="11546541" cy="5773271"/>
          </a:xfrm>
          <a:prstGeom prst="rect">
            <a:avLst/>
          </a:prstGeom>
        </p:spPr>
      </p:pic>
      <p:sp>
        <p:nvSpPr>
          <p:cNvPr id="3" name="Title 2"/>
          <p:cNvSpPr>
            <a:spLocks noGrp="1"/>
          </p:cNvSpPr>
          <p:nvPr>
            <p:ph type="title"/>
          </p:nvPr>
        </p:nvSpPr>
        <p:spPr>
          <a:xfrm>
            <a:off x="865884" y="214273"/>
            <a:ext cx="10311765" cy="1080000"/>
          </a:xfrm>
        </p:spPr>
        <p:txBody>
          <a:bodyPr/>
          <a:lstStyle/>
          <a:p>
            <a:r>
              <a:rPr lang="en-AU" dirty="0" smtClean="0"/>
              <a:t>Reports List Pane</a:t>
            </a:r>
            <a:endParaRPr lang="en-US" dirty="0"/>
          </a:p>
        </p:txBody>
      </p:sp>
      <p:sp>
        <p:nvSpPr>
          <p:cNvPr id="7" name="Rectangular Callout 6"/>
          <p:cNvSpPr/>
          <p:nvPr/>
        </p:nvSpPr>
        <p:spPr bwMode="gray">
          <a:xfrm>
            <a:off x="64853" y="4017052"/>
            <a:ext cx="1602063" cy="618448"/>
          </a:xfrm>
          <a:prstGeom prst="wedgeRectCallout">
            <a:avLst>
              <a:gd name="adj1" fmla="val 38144"/>
              <a:gd name="adj2" fmla="val -12808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Recently Viewed</a:t>
            </a:r>
            <a:endParaRPr lang="en-US" sz="1600" dirty="0"/>
          </a:p>
        </p:txBody>
      </p:sp>
      <p:sp>
        <p:nvSpPr>
          <p:cNvPr id="10" name="Rectangular Callout 9"/>
          <p:cNvSpPr/>
          <p:nvPr/>
        </p:nvSpPr>
        <p:spPr bwMode="gray">
          <a:xfrm>
            <a:off x="1928241" y="5772231"/>
            <a:ext cx="1602063" cy="463469"/>
          </a:xfrm>
          <a:prstGeom prst="wedgeRectCallout">
            <a:avLst>
              <a:gd name="adj1" fmla="val -79434"/>
              <a:gd name="adj2" fmla="val -11557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All Reports</a:t>
            </a:r>
            <a:endParaRPr lang="en-US" sz="1600" dirty="0"/>
          </a:p>
        </p:txBody>
      </p:sp>
      <p:sp>
        <p:nvSpPr>
          <p:cNvPr id="11" name="Rectangular Callout 10"/>
          <p:cNvSpPr/>
          <p:nvPr/>
        </p:nvSpPr>
        <p:spPr bwMode="gray">
          <a:xfrm>
            <a:off x="5611563" y="519235"/>
            <a:ext cx="1602063" cy="452948"/>
          </a:xfrm>
          <a:prstGeom prst="wedgeRectCallout">
            <a:avLst>
              <a:gd name="adj1" fmla="val -52347"/>
              <a:gd name="adj2" fmla="val 22806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Reports Center Pane</a:t>
            </a:r>
            <a:endParaRPr lang="en-US" sz="1600" dirty="0"/>
          </a:p>
        </p:txBody>
      </p:sp>
      <p:sp>
        <p:nvSpPr>
          <p:cNvPr id="12" name="Rectangular Callout 11"/>
          <p:cNvSpPr/>
          <p:nvPr/>
        </p:nvSpPr>
        <p:spPr bwMode="gray">
          <a:xfrm>
            <a:off x="10463870" y="5400723"/>
            <a:ext cx="1602063" cy="568277"/>
          </a:xfrm>
          <a:prstGeom prst="wedgeRectCallout">
            <a:avLst>
              <a:gd name="adj1" fmla="val -22720"/>
              <a:gd name="adj2" fmla="val -20417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Reports Properties</a:t>
            </a:r>
            <a:endParaRPr lang="en-US" sz="1600" dirty="0"/>
          </a:p>
        </p:txBody>
      </p:sp>
      <p:sp>
        <p:nvSpPr>
          <p:cNvPr id="8" name="Rectangular Callout 7"/>
          <p:cNvSpPr/>
          <p:nvPr/>
        </p:nvSpPr>
        <p:spPr bwMode="gray">
          <a:xfrm>
            <a:off x="2488099" y="896546"/>
            <a:ext cx="2084408" cy="397727"/>
          </a:xfrm>
          <a:prstGeom prst="wedgeRectCallout">
            <a:avLst>
              <a:gd name="adj1" fmla="val -100778"/>
              <a:gd name="adj2" fmla="val 11716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Add new report</a:t>
            </a:r>
            <a:endParaRPr lang="en-US" sz="1600" dirty="0"/>
          </a:p>
        </p:txBody>
      </p:sp>
      <p:sp>
        <p:nvSpPr>
          <p:cNvPr id="9" name="Rectangular Callout 8"/>
          <p:cNvSpPr/>
          <p:nvPr/>
        </p:nvSpPr>
        <p:spPr bwMode="gray">
          <a:xfrm>
            <a:off x="7758134" y="406400"/>
            <a:ext cx="1602063" cy="565784"/>
          </a:xfrm>
          <a:prstGeom prst="wedgeRectCallout">
            <a:avLst>
              <a:gd name="adj1" fmla="val -25538"/>
              <a:gd name="adj2" fmla="val 9918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Shows type of report</a:t>
            </a:r>
            <a:endParaRPr lang="en-US" sz="1600" dirty="0"/>
          </a:p>
        </p:txBody>
      </p:sp>
      <p:sp>
        <p:nvSpPr>
          <p:cNvPr id="13" name="Rectangular Callout 12"/>
          <p:cNvSpPr/>
          <p:nvPr/>
        </p:nvSpPr>
        <p:spPr bwMode="gray">
          <a:xfrm>
            <a:off x="6412593" y="2155190"/>
            <a:ext cx="2313744" cy="831553"/>
          </a:xfrm>
          <a:prstGeom prst="wedgeRectCallout">
            <a:avLst>
              <a:gd name="adj1" fmla="val 33090"/>
              <a:gd name="adj2" fmla="val -9132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Switch between </a:t>
            </a:r>
            <a:r>
              <a:rPr lang="en-AU" sz="1600" i="1" dirty="0"/>
              <a:t>tabular view </a:t>
            </a:r>
            <a:r>
              <a:rPr lang="en-AU" sz="1600" dirty="0"/>
              <a:t>and </a:t>
            </a:r>
            <a:r>
              <a:rPr lang="en-AU" sz="1600" i="1" dirty="0"/>
              <a:t>chart view</a:t>
            </a:r>
            <a:endParaRPr lang="en-US" sz="1600" i="1" dirty="0"/>
          </a:p>
        </p:txBody>
      </p:sp>
      <p:sp>
        <p:nvSpPr>
          <p:cNvPr id="14" name="Rectangular Callout 13"/>
          <p:cNvSpPr/>
          <p:nvPr/>
        </p:nvSpPr>
        <p:spPr bwMode="gray">
          <a:xfrm>
            <a:off x="10449211" y="519235"/>
            <a:ext cx="1602063" cy="452949"/>
          </a:xfrm>
          <a:prstGeom prst="wedgeRectCallout">
            <a:avLst>
              <a:gd name="adj1" fmla="val 28181"/>
              <a:gd name="adj2" fmla="val 13537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Locked report</a:t>
            </a:r>
            <a:endParaRPr lang="en-US" sz="1600" dirty="0"/>
          </a:p>
        </p:txBody>
      </p:sp>
      <p:sp>
        <p:nvSpPr>
          <p:cNvPr id="6" name="Rectangle 5"/>
          <p:cNvSpPr/>
          <p:nvPr/>
        </p:nvSpPr>
        <p:spPr>
          <a:xfrm>
            <a:off x="389508" y="972183"/>
            <a:ext cx="1174599" cy="194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4"/>
          </p:nvPr>
        </p:nvSpPr>
        <p:spPr/>
        <p:txBody>
          <a:bodyPr/>
          <a:lstStyle/>
          <a:p>
            <a:fld id="{0FB999A9-77CE-4AD1-9911-24A29F08BC34}" type="slidenum">
              <a:rPr lang="en-US" smtClean="0"/>
              <a:pPr/>
              <a:t>10</a:t>
            </a:fld>
            <a:endParaRPr lang="en-US" dirty="0"/>
          </a:p>
        </p:txBody>
      </p:sp>
    </p:spTree>
    <p:extLst>
      <p:ext uri="{BB962C8B-B14F-4D97-AF65-F5344CB8AC3E}">
        <p14:creationId xmlns:p14="http://schemas.microsoft.com/office/powerpoint/2010/main" val="379983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Report Types – Operational</a:t>
            </a:r>
            <a:endParaRPr lang="en-US" dirty="0"/>
          </a:p>
        </p:txBody>
      </p:sp>
      <p:sp>
        <p:nvSpPr>
          <p:cNvPr id="3" name="Content Placeholder 2"/>
          <p:cNvSpPr>
            <a:spLocks noGrp="1"/>
          </p:cNvSpPr>
          <p:nvPr>
            <p:ph idx="1"/>
          </p:nvPr>
        </p:nvSpPr>
        <p:spPr>
          <a:xfrm>
            <a:off x="609600" y="1206502"/>
            <a:ext cx="10969784" cy="4571999"/>
          </a:xfrm>
        </p:spPr>
        <p:txBody>
          <a:bodyPr/>
          <a:lstStyle/>
          <a:p>
            <a:r>
              <a:rPr lang="en-AU" i="1" dirty="0" smtClean="0"/>
              <a:t>Operational </a:t>
            </a:r>
            <a:r>
              <a:rPr lang="en-AU" dirty="0" smtClean="0"/>
              <a:t>reports reflect real-time data and are generated on the fly.</a:t>
            </a:r>
          </a:p>
          <a:p>
            <a:r>
              <a:rPr lang="en-AU" dirty="0" smtClean="0"/>
              <a:t>They are useful for a limited amount of data (see online help for current limit).</a:t>
            </a:r>
          </a:p>
          <a:p>
            <a:endParaRPr lang="en-US" dirty="0"/>
          </a:p>
        </p:txBody>
      </p:sp>
      <p:pic>
        <p:nvPicPr>
          <p:cNvPr id="5" name="Picture 4"/>
          <p:cNvPicPr>
            <a:picLocks noChangeAspect="1"/>
          </p:cNvPicPr>
          <p:nvPr/>
        </p:nvPicPr>
        <p:blipFill>
          <a:blip r:embed="rId3"/>
          <a:stretch>
            <a:fillRect/>
          </a:stretch>
        </p:blipFill>
        <p:spPr>
          <a:xfrm>
            <a:off x="438911" y="2520596"/>
            <a:ext cx="5312925" cy="4054413"/>
          </a:xfrm>
          <a:prstGeom prst="rect">
            <a:avLst/>
          </a:prstGeom>
        </p:spPr>
      </p:pic>
      <p:pic>
        <p:nvPicPr>
          <p:cNvPr id="7" name="Picture 6"/>
          <p:cNvPicPr>
            <a:picLocks noChangeAspect="1"/>
          </p:cNvPicPr>
          <p:nvPr/>
        </p:nvPicPr>
        <p:blipFill>
          <a:blip r:embed="rId4"/>
          <a:stretch>
            <a:fillRect/>
          </a:stretch>
        </p:blipFill>
        <p:spPr>
          <a:xfrm>
            <a:off x="5967665" y="2520596"/>
            <a:ext cx="5386783" cy="4054413"/>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pPr/>
              <a:t>11</a:t>
            </a:fld>
            <a:endParaRPr lang="en-US"/>
          </a:p>
        </p:txBody>
      </p:sp>
    </p:spTree>
    <p:extLst>
      <p:ext uri="{BB962C8B-B14F-4D97-AF65-F5344CB8AC3E}">
        <p14:creationId xmlns:p14="http://schemas.microsoft.com/office/powerpoint/2010/main" val="297869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Report Types – Analytic</a:t>
            </a:r>
            <a:endParaRPr lang="en-US" dirty="0"/>
          </a:p>
        </p:txBody>
      </p:sp>
      <p:sp>
        <p:nvSpPr>
          <p:cNvPr id="3" name="Content Placeholder 2"/>
          <p:cNvSpPr>
            <a:spLocks noGrp="1"/>
          </p:cNvSpPr>
          <p:nvPr>
            <p:ph idx="1"/>
          </p:nvPr>
        </p:nvSpPr>
        <p:spPr>
          <a:xfrm>
            <a:off x="617776" y="969273"/>
            <a:ext cx="10969784" cy="4571999"/>
          </a:xfrm>
        </p:spPr>
        <p:txBody>
          <a:bodyPr/>
          <a:lstStyle/>
          <a:p>
            <a:r>
              <a:rPr lang="en-AU" i="1" dirty="0" smtClean="0"/>
              <a:t>Analytic</a:t>
            </a:r>
            <a:r>
              <a:rPr lang="en-AU" dirty="0" smtClean="0"/>
              <a:t> reports reflect historic data for a record type over time.</a:t>
            </a:r>
          </a:p>
          <a:p>
            <a:r>
              <a:rPr lang="en-AU" dirty="0" smtClean="0"/>
              <a:t>Can be generated for an unlimited amount of data and to a defined schedule.</a:t>
            </a:r>
          </a:p>
        </p:txBody>
      </p:sp>
      <p:pic>
        <p:nvPicPr>
          <p:cNvPr id="4" name="Picture 3"/>
          <p:cNvPicPr>
            <a:picLocks noChangeAspect="1"/>
          </p:cNvPicPr>
          <p:nvPr/>
        </p:nvPicPr>
        <p:blipFill>
          <a:blip r:embed="rId3"/>
          <a:stretch>
            <a:fillRect/>
          </a:stretch>
        </p:blipFill>
        <p:spPr>
          <a:xfrm>
            <a:off x="438912" y="2404058"/>
            <a:ext cx="5176277" cy="3902748"/>
          </a:xfrm>
          <a:prstGeom prst="rect">
            <a:avLst/>
          </a:prstGeom>
        </p:spPr>
      </p:pic>
      <p:pic>
        <p:nvPicPr>
          <p:cNvPr id="6" name="Picture 5"/>
          <p:cNvPicPr>
            <a:picLocks noChangeAspect="1"/>
          </p:cNvPicPr>
          <p:nvPr/>
        </p:nvPicPr>
        <p:blipFill>
          <a:blip r:embed="rId4"/>
          <a:stretch>
            <a:fillRect/>
          </a:stretch>
        </p:blipFill>
        <p:spPr>
          <a:xfrm>
            <a:off x="5997778" y="2404058"/>
            <a:ext cx="5163369" cy="3902748"/>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12</a:t>
            </a:fld>
            <a:endParaRPr lang="en-US"/>
          </a:p>
        </p:txBody>
      </p:sp>
    </p:spTree>
    <p:extLst>
      <p:ext uri="{BB962C8B-B14F-4D97-AF65-F5344CB8AC3E}">
        <p14:creationId xmlns:p14="http://schemas.microsoft.com/office/powerpoint/2010/main" val="28334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Report Types – Survey</a:t>
            </a:r>
            <a:endParaRPr lang="en-US" dirty="0"/>
          </a:p>
        </p:txBody>
      </p:sp>
      <p:sp>
        <p:nvSpPr>
          <p:cNvPr id="3" name="Content Placeholder 2"/>
          <p:cNvSpPr>
            <a:spLocks noGrp="1"/>
          </p:cNvSpPr>
          <p:nvPr>
            <p:ph idx="1"/>
          </p:nvPr>
        </p:nvSpPr>
        <p:spPr>
          <a:xfrm>
            <a:off x="601013" y="1257302"/>
            <a:ext cx="10969784" cy="4571999"/>
          </a:xfrm>
        </p:spPr>
        <p:txBody>
          <a:bodyPr/>
          <a:lstStyle/>
          <a:p>
            <a:r>
              <a:rPr lang="en-AU" i="1" dirty="0" smtClean="0"/>
              <a:t>Survey</a:t>
            </a:r>
            <a:r>
              <a:rPr lang="en-AU" dirty="0" smtClean="0"/>
              <a:t> reports are analytical reports based on the results of a survey.</a:t>
            </a:r>
          </a:p>
          <a:p>
            <a:pPr lvl="1"/>
            <a:endParaRPr lang="en-US" dirty="0" smtClean="0"/>
          </a:p>
          <a:p>
            <a:endParaRPr lang="en-US" dirty="0"/>
          </a:p>
        </p:txBody>
      </p:sp>
      <p:pic>
        <p:nvPicPr>
          <p:cNvPr id="5" name="Picture 4"/>
          <p:cNvPicPr>
            <a:picLocks noChangeAspect="1"/>
          </p:cNvPicPr>
          <p:nvPr/>
        </p:nvPicPr>
        <p:blipFill>
          <a:blip r:embed="rId3"/>
          <a:stretch>
            <a:fillRect/>
          </a:stretch>
        </p:blipFill>
        <p:spPr>
          <a:xfrm>
            <a:off x="601014" y="1687695"/>
            <a:ext cx="11036527" cy="4758007"/>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393771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 a new Report</a:t>
            </a:r>
            <a:endParaRPr lang="en-US" dirty="0"/>
          </a:p>
        </p:txBody>
      </p:sp>
      <p:sp>
        <p:nvSpPr>
          <p:cNvPr id="3" name="Content Placeholder 2"/>
          <p:cNvSpPr>
            <a:spLocks noGrp="1"/>
          </p:cNvSpPr>
          <p:nvPr>
            <p:ph idx="1"/>
          </p:nvPr>
        </p:nvSpPr>
        <p:spPr>
          <a:xfrm>
            <a:off x="617776" y="969273"/>
            <a:ext cx="10969784" cy="4571999"/>
          </a:xfrm>
        </p:spPr>
        <p:txBody>
          <a:bodyPr/>
          <a:lstStyle/>
          <a:p>
            <a:pPr marL="0" indent="0">
              <a:buNone/>
            </a:pPr>
            <a:r>
              <a:rPr lang="en-US" sz="1867" b="1" dirty="0">
                <a:solidFill>
                  <a:srgbClr val="666666"/>
                </a:solidFill>
              </a:rPr>
              <a:t>Report Creation</a:t>
            </a:r>
          </a:p>
          <a:p>
            <a:pPr marL="243834" lvl="1"/>
            <a:r>
              <a:rPr lang="en-US" sz="1800" dirty="0"/>
              <a:t>All options use the same wizard</a:t>
            </a:r>
          </a:p>
          <a:p>
            <a:pPr lvl="1"/>
            <a:r>
              <a:rPr lang="en-US" sz="1733" dirty="0"/>
              <a:t>From a list of records</a:t>
            </a:r>
          </a:p>
          <a:p>
            <a:pPr lvl="1"/>
            <a:r>
              <a:rPr lang="en-US" sz="1733" dirty="0"/>
              <a:t>From your dashboard</a:t>
            </a:r>
          </a:p>
          <a:p>
            <a:pPr lvl="1"/>
            <a:r>
              <a:rPr lang="en-US" sz="1733" dirty="0"/>
              <a:t>From the Reports menu</a:t>
            </a:r>
            <a:endParaRPr lang="en-US" dirty="0"/>
          </a:p>
        </p:txBody>
      </p:sp>
      <p:pic>
        <p:nvPicPr>
          <p:cNvPr id="4" name="Picture 3"/>
          <p:cNvPicPr>
            <a:picLocks noChangeAspect="1"/>
          </p:cNvPicPr>
          <p:nvPr/>
        </p:nvPicPr>
        <p:blipFill>
          <a:blip r:embed="rId3"/>
          <a:stretch>
            <a:fillRect/>
          </a:stretch>
        </p:blipFill>
        <p:spPr>
          <a:xfrm>
            <a:off x="6348511" y="2646637"/>
            <a:ext cx="1667655" cy="627712"/>
          </a:xfrm>
          <a:prstGeom prst="rect">
            <a:avLst/>
          </a:prstGeom>
        </p:spPr>
      </p:pic>
      <p:pic>
        <p:nvPicPr>
          <p:cNvPr id="5" name="Picture 4"/>
          <p:cNvPicPr>
            <a:picLocks noChangeAspect="1"/>
          </p:cNvPicPr>
          <p:nvPr/>
        </p:nvPicPr>
        <p:blipFill>
          <a:blip r:embed="rId4"/>
          <a:stretch>
            <a:fillRect/>
          </a:stretch>
        </p:blipFill>
        <p:spPr>
          <a:xfrm>
            <a:off x="7778749" y="2888422"/>
            <a:ext cx="2557831" cy="2165905"/>
          </a:xfrm>
          <a:prstGeom prst="rect">
            <a:avLst/>
          </a:prstGeom>
        </p:spPr>
      </p:pic>
      <p:pic>
        <p:nvPicPr>
          <p:cNvPr id="6" name="Picture 5"/>
          <p:cNvPicPr>
            <a:picLocks noChangeAspect="1"/>
          </p:cNvPicPr>
          <p:nvPr/>
        </p:nvPicPr>
        <p:blipFill>
          <a:blip r:embed="rId5"/>
          <a:stretch>
            <a:fillRect/>
          </a:stretch>
        </p:blipFill>
        <p:spPr>
          <a:xfrm>
            <a:off x="2145119" y="2896519"/>
            <a:ext cx="2865605" cy="3297959"/>
          </a:xfrm>
          <a:prstGeom prst="rect">
            <a:avLst/>
          </a:prstGeom>
        </p:spPr>
      </p:pic>
      <p:pic>
        <p:nvPicPr>
          <p:cNvPr id="7" name="Picture 6"/>
          <p:cNvPicPr>
            <a:picLocks noChangeAspect="1"/>
          </p:cNvPicPr>
          <p:nvPr/>
        </p:nvPicPr>
        <p:blipFill>
          <a:blip r:embed="rId4"/>
          <a:stretch>
            <a:fillRect/>
          </a:stretch>
        </p:blipFill>
        <p:spPr>
          <a:xfrm>
            <a:off x="4673085" y="4545498"/>
            <a:ext cx="2557831" cy="2165905"/>
          </a:xfrm>
          <a:prstGeom prst="rect">
            <a:avLst/>
          </a:prstGeom>
        </p:spPr>
      </p:pic>
      <p:pic>
        <p:nvPicPr>
          <p:cNvPr id="8" name="Picture 7"/>
          <p:cNvPicPr>
            <a:picLocks noChangeAspect="1"/>
          </p:cNvPicPr>
          <p:nvPr/>
        </p:nvPicPr>
        <p:blipFill>
          <a:blip r:embed="rId6"/>
          <a:stretch>
            <a:fillRect/>
          </a:stretch>
        </p:blipFill>
        <p:spPr>
          <a:xfrm>
            <a:off x="8825279" y="406400"/>
            <a:ext cx="3022600" cy="1930400"/>
          </a:xfrm>
          <a:prstGeom prst="rect">
            <a:avLst/>
          </a:prstGeom>
          <a:ln>
            <a:solidFill>
              <a:prstClr val="black"/>
            </a:solidFill>
          </a:ln>
        </p:spPr>
      </p:pic>
      <p:sp>
        <p:nvSpPr>
          <p:cNvPr id="10" name="Slide Number Placeholder 9"/>
          <p:cNvSpPr>
            <a:spLocks noGrp="1"/>
          </p:cNvSpPr>
          <p:nvPr>
            <p:ph type="sldNum" sz="quarter" idx="12"/>
          </p:nvPr>
        </p:nvSpPr>
        <p:spPr/>
        <p:txBody>
          <a:bodyPr/>
          <a:lstStyle/>
          <a:p>
            <a:fld id="{B016F8AB-BCEA-4347-8BA6-BE776009BC89}" type="slidenum">
              <a:rPr lang="en-US" smtClean="0"/>
              <a:pPr/>
              <a:t>14</a:t>
            </a:fld>
            <a:endParaRPr lang="en-US"/>
          </a:p>
        </p:txBody>
      </p:sp>
    </p:spTree>
    <p:extLst>
      <p:ext uri="{BB962C8B-B14F-4D97-AF65-F5344CB8AC3E}">
        <p14:creationId xmlns:p14="http://schemas.microsoft.com/office/powerpoint/2010/main" val="395156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16332" y="2687485"/>
            <a:ext cx="9296107" cy="3084713"/>
          </a:xfrm>
          <a:prstGeom prst="rect">
            <a:avLst/>
          </a:prstGeom>
        </p:spPr>
      </p:pic>
      <p:sp>
        <p:nvSpPr>
          <p:cNvPr id="2" name="Title 1"/>
          <p:cNvSpPr>
            <a:spLocks noGrp="1"/>
          </p:cNvSpPr>
          <p:nvPr>
            <p:ph type="title"/>
          </p:nvPr>
        </p:nvSpPr>
        <p:spPr/>
        <p:txBody>
          <a:bodyPr/>
          <a:lstStyle/>
          <a:p>
            <a:r>
              <a:rPr lang="en-AU" dirty="0" smtClean="0"/>
              <a:t>Add a new Operational Report (1)</a:t>
            </a:r>
            <a:endParaRPr lang="en-US" dirty="0"/>
          </a:p>
        </p:txBody>
      </p:sp>
      <p:sp>
        <p:nvSpPr>
          <p:cNvPr id="3" name="Content Placeholder 2"/>
          <p:cNvSpPr>
            <a:spLocks noGrp="1"/>
          </p:cNvSpPr>
          <p:nvPr>
            <p:ph idx="1"/>
          </p:nvPr>
        </p:nvSpPr>
        <p:spPr>
          <a:xfrm>
            <a:off x="946786" y="1169338"/>
            <a:ext cx="10311765" cy="4452138"/>
          </a:xfrm>
        </p:spPr>
        <p:txBody>
          <a:bodyPr/>
          <a:lstStyle/>
          <a:p>
            <a:pPr marL="457189" indent="-457189">
              <a:buFont typeface="+mj-lt"/>
              <a:buAutoNum type="arabicPeriod"/>
            </a:pPr>
            <a:r>
              <a:rPr lang="en-AU" dirty="0" smtClean="0"/>
              <a:t>Click </a:t>
            </a:r>
            <a:r>
              <a:rPr lang="en-AU" i="1" dirty="0" smtClean="0"/>
              <a:t>New</a:t>
            </a:r>
            <a:r>
              <a:rPr lang="en-AU" dirty="0" smtClean="0"/>
              <a:t> and select </a:t>
            </a:r>
            <a:r>
              <a:rPr lang="en-AU" i="1" dirty="0" smtClean="0"/>
              <a:t>Operational report</a:t>
            </a:r>
            <a:endParaRPr lang="en-AU" i="1" dirty="0"/>
          </a:p>
          <a:p>
            <a:pPr marL="457189" indent="-457189">
              <a:buFont typeface="+mj-lt"/>
              <a:buAutoNum type="arabicPeriod"/>
            </a:pPr>
            <a:r>
              <a:rPr lang="en-AU" dirty="0" smtClean="0"/>
              <a:t>Type </a:t>
            </a:r>
            <a:r>
              <a:rPr lang="en-AU" i="1" dirty="0" smtClean="0"/>
              <a:t>Report name,</a:t>
            </a:r>
            <a:r>
              <a:rPr lang="en-AU" dirty="0" smtClean="0"/>
              <a:t> </a:t>
            </a:r>
            <a:r>
              <a:rPr lang="en-AU" i="1" dirty="0" smtClean="0"/>
              <a:t>Display label </a:t>
            </a:r>
            <a:r>
              <a:rPr lang="en-AU" dirty="0" smtClean="0"/>
              <a:t>and </a:t>
            </a:r>
            <a:r>
              <a:rPr lang="en-AU" i="1" dirty="0" smtClean="0"/>
              <a:t>Record type</a:t>
            </a:r>
            <a:r>
              <a:rPr lang="en-AU" dirty="0" smtClean="0"/>
              <a:t>.</a:t>
            </a:r>
            <a:endParaRPr lang="en-US" dirty="0"/>
          </a:p>
        </p:txBody>
      </p:sp>
      <p:sp>
        <p:nvSpPr>
          <p:cNvPr id="5" name="Rectangular Callout 4"/>
          <p:cNvSpPr/>
          <p:nvPr/>
        </p:nvSpPr>
        <p:spPr bwMode="gray">
          <a:xfrm>
            <a:off x="9577108" y="2535083"/>
            <a:ext cx="2163096" cy="860324"/>
          </a:xfrm>
          <a:prstGeom prst="wedgeRectCallout">
            <a:avLst>
              <a:gd name="adj1" fmla="val -28105"/>
              <a:gd name="adj2" fmla="val 14433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Can translate into different languages</a:t>
            </a:r>
            <a:endParaRPr lang="en-US" sz="1600" dirty="0"/>
          </a:p>
        </p:txBody>
      </p:sp>
      <p:sp>
        <p:nvSpPr>
          <p:cNvPr id="6" name="Slide Number Placeholder 5"/>
          <p:cNvSpPr>
            <a:spLocks noGrp="1"/>
          </p:cNvSpPr>
          <p:nvPr>
            <p:ph type="sldNum" sz="quarter" idx="12"/>
          </p:nvPr>
        </p:nvSpPr>
        <p:spPr/>
        <p:txBody>
          <a:bodyPr/>
          <a:lstStyle/>
          <a:p>
            <a:fld id="{B016F8AB-BCEA-4347-8BA6-BE776009BC89}" type="slidenum">
              <a:rPr lang="en-US" smtClean="0"/>
              <a:pPr/>
              <a:t>15</a:t>
            </a:fld>
            <a:endParaRPr lang="en-US"/>
          </a:p>
        </p:txBody>
      </p:sp>
    </p:spTree>
    <p:extLst>
      <p:ext uri="{BB962C8B-B14F-4D97-AF65-F5344CB8AC3E}">
        <p14:creationId xmlns:p14="http://schemas.microsoft.com/office/powerpoint/2010/main" val="329075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16332" y="2962237"/>
            <a:ext cx="9296107" cy="3084713"/>
          </a:xfrm>
          <a:prstGeom prst="rect">
            <a:avLst/>
          </a:prstGeom>
        </p:spPr>
      </p:pic>
      <p:sp>
        <p:nvSpPr>
          <p:cNvPr id="2" name="Title 1"/>
          <p:cNvSpPr>
            <a:spLocks noGrp="1"/>
          </p:cNvSpPr>
          <p:nvPr>
            <p:ph type="title"/>
          </p:nvPr>
        </p:nvSpPr>
        <p:spPr/>
        <p:txBody>
          <a:bodyPr/>
          <a:lstStyle/>
          <a:p>
            <a:r>
              <a:rPr lang="en-AU" dirty="0" smtClean="0"/>
              <a:t>Add a new Operational Report (2)</a:t>
            </a:r>
            <a:endParaRPr lang="en-US" dirty="0"/>
          </a:p>
        </p:txBody>
      </p:sp>
      <p:sp>
        <p:nvSpPr>
          <p:cNvPr id="3" name="Content Placeholder 2"/>
          <p:cNvSpPr>
            <a:spLocks noGrp="1"/>
          </p:cNvSpPr>
          <p:nvPr>
            <p:ph idx="1"/>
          </p:nvPr>
        </p:nvSpPr>
        <p:spPr>
          <a:xfrm>
            <a:off x="721218" y="969273"/>
            <a:ext cx="10969784" cy="4571999"/>
          </a:xfrm>
        </p:spPr>
        <p:txBody>
          <a:bodyPr/>
          <a:lstStyle/>
          <a:p>
            <a:pPr marL="514350" indent="-514350">
              <a:buFont typeface="+mj-lt"/>
              <a:buAutoNum type="arabicPeriod" startAt="3"/>
            </a:pPr>
            <a:r>
              <a:rPr lang="en-AU" dirty="0" smtClean="0"/>
              <a:t>Add a </a:t>
            </a:r>
            <a:r>
              <a:rPr lang="en-AU" i="1" dirty="0" smtClean="0"/>
              <a:t>Filter by </a:t>
            </a:r>
            <a:r>
              <a:rPr lang="en-AU" dirty="0" smtClean="0"/>
              <a:t>if you wish to search for particular records.</a:t>
            </a:r>
            <a:endParaRPr lang="en-US" dirty="0"/>
          </a:p>
        </p:txBody>
      </p:sp>
      <p:sp>
        <p:nvSpPr>
          <p:cNvPr id="4" name="Rectangle 3"/>
          <p:cNvSpPr/>
          <p:nvPr/>
        </p:nvSpPr>
        <p:spPr bwMode="gray">
          <a:xfrm>
            <a:off x="721218" y="5477815"/>
            <a:ext cx="4224269" cy="738388"/>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p:txBody>
          <a:bodyPr/>
          <a:lstStyle/>
          <a:p>
            <a:fld id="{B016F8AB-BCEA-4347-8BA6-BE776009BC89}" type="slidenum">
              <a:rPr lang="en-US" smtClean="0"/>
              <a:pPr/>
              <a:t>16</a:t>
            </a:fld>
            <a:endParaRPr lang="en-US"/>
          </a:p>
        </p:txBody>
      </p:sp>
    </p:spTree>
    <p:extLst>
      <p:ext uri="{BB962C8B-B14F-4D97-AF65-F5344CB8AC3E}">
        <p14:creationId xmlns:p14="http://schemas.microsoft.com/office/powerpoint/2010/main" val="1432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118" y="235888"/>
            <a:ext cx="10311765" cy="1080000"/>
          </a:xfrm>
        </p:spPr>
        <p:txBody>
          <a:bodyPr/>
          <a:lstStyle/>
          <a:p>
            <a:r>
              <a:rPr lang="en-AU" dirty="0" smtClean="0"/>
              <a:t>Add a new Operational Report (4)</a:t>
            </a:r>
            <a:endParaRPr lang="en-US" dirty="0"/>
          </a:p>
        </p:txBody>
      </p:sp>
      <p:sp>
        <p:nvSpPr>
          <p:cNvPr id="3" name="Content Placeholder 2"/>
          <p:cNvSpPr>
            <a:spLocks noGrp="1"/>
          </p:cNvSpPr>
          <p:nvPr>
            <p:ph idx="1"/>
          </p:nvPr>
        </p:nvSpPr>
        <p:spPr>
          <a:xfrm>
            <a:off x="611108" y="775888"/>
            <a:ext cx="10969784" cy="2487715"/>
          </a:xfrm>
        </p:spPr>
        <p:txBody>
          <a:bodyPr>
            <a:normAutofit/>
          </a:bodyPr>
          <a:lstStyle/>
          <a:p>
            <a:pPr marL="514350" indent="-514350">
              <a:buFont typeface="+mj-lt"/>
              <a:buAutoNum type="arabicPeriod" startAt="4"/>
            </a:pPr>
            <a:r>
              <a:rPr lang="en-AU" dirty="0" smtClean="0"/>
              <a:t>Select </a:t>
            </a:r>
            <a:r>
              <a:rPr lang="en-AU" i="1" dirty="0" smtClean="0"/>
              <a:t>Group by </a:t>
            </a:r>
            <a:r>
              <a:rPr lang="en-AU" dirty="0" smtClean="0"/>
              <a:t>which can group to multiple levels and related record properties.</a:t>
            </a:r>
          </a:p>
        </p:txBody>
      </p:sp>
      <p:pic>
        <p:nvPicPr>
          <p:cNvPr id="4" name="Picture 3"/>
          <p:cNvPicPr>
            <a:picLocks noChangeAspect="1"/>
          </p:cNvPicPr>
          <p:nvPr/>
        </p:nvPicPr>
        <p:blipFill>
          <a:blip r:embed="rId3"/>
          <a:stretch>
            <a:fillRect/>
          </a:stretch>
        </p:blipFill>
        <p:spPr>
          <a:xfrm>
            <a:off x="438913" y="2163221"/>
            <a:ext cx="4467831" cy="1317297"/>
          </a:xfrm>
          <a:prstGeom prst="rect">
            <a:avLst/>
          </a:prstGeom>
        </p:spPr>
      </p:pic>
      <p:pic>
        <p:nvPicPr>
          <p:cNvPr id="6" name="Picture 5"/>
          <p:cNvPicPr>
            <a:picLocks noChangeAspect="1"/>
          </p:cNvPicPr>
          <p:nvPr/>
        </p:nvPicPr>
        <p:blipFill>
          <a:blip r:embed="rId4"/>
          <a:stretch>
            <a:fillRect/>
          </a:stretch>
        </p:blipFill>
        <p:spPr>
          <a:xfrm>
            <a:off x="2107825" y="2976018"/>
            <a:ext cx="6128959" cy="1608852"/>
          </a:xfrm>
          <a:prstGeom prst="rect">
            <a:avLst/>
          </a:prstGeom>
        </p:spPr>
      </p:pic>
      <p:pic>
        <p:nvPicPr>
          <p:cNvPr id="5" name="Picture 4"/>
          <p:cNvPicPr>
            <a:picLocks noChangeAspect="1"/>
          </p:cNvPicPr>
          <p:nvPr/>
        </p:nvPicPr>
        <p:blipFill>
          <a:blip r:embed="rId5"/>
          <a:stretch>
            <a:fillRect/>
          </a:stretch>
        </p:blipFill>
        <p:spPr>
          <a:xfrm>
            <a:off x="5762312" y="3984764"/>
            <a:ext cx="5502589" cy="1452460"/>
          </a:xfrm>
          <a:prstGeom prst="rect">
            <a:avLst/>
          </a:prstGeom>
        </p:spPr>
      </p:pic>
      <p:sp>
        <p:nvSpPr>
          <p:cNvPr id="10" name="Rectangular Callout 9"/>
          <p:cNvSpPr/>
          <p:nvPr/>
        </p:nvSpPr>
        <p:spPr bwMode="gray">
          <a:xfrm>
            <a:off x="9249088" y="2368113"/>
            <a:ext cx="2163096" cy="680585"/>
          </a:xfrm>
          <a:prstGeom prst="wedgeRectCallout">
            <a:avLst>
              <a:gd name="adj1" fmla="val -17333"/>
              <a:gd name="adj2" fmla="val 20535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Grouping can go to multiple levels</a:t>
            </a:r>
            <a:endParaRPr lang="en-US" sz="1600" dirty="0"/>
          </a:p>
        </p:txBody>
      </p:sp>
      <p:sp>
        <p:nvSpPr>
          <p:cNvPr id="8" name="Slide Number Placeholder 7"/>
          <p:cNvSpPr>
            <a:spLocks noGrp="1"/>
          </p:cNvSpPr>
          <p:nvPr>
            <p:ph type="sldNum" sz="quarter" idx="12"/>
          </p:nvPr>
        </p:nvSpPr>
        <p:spPr>
          <a:xfrm>
            <a:off x="173827" y="6292252"/>
            <a:ext cx="365760" cy="274320"/>
          </a:xfrm>
        </p:spPr>
        <p:txBody>
          <a:bodyPr/>
          <a:lstStyle/>
          <a:p>
            <a:fld id="{B016F8AB-BCEA-4347-8BA6-BE776009BC89}" type="slidenum">
              <a:rPr lang="en-US" smtClean="0"/>
              <a:pPr/>
              <a:t>17</a:t>
            </a:fld>
            <a:endParaRPr lang="en-US" dirty="0"/>
          </a:p>
        </p:txBody>
      </p:sp>
    </p:spTree>
    <p:extLst>
      <p:ext uri="{BB962C8B-B14F-4D97-AF65-F5344CB8AC3E}">
        <p14:creationId xmlns:p14="http://schemas.microsoft.com/office/powerpoint/2010/main" val="205308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118" y="225269"/>
            <a:ext cx="10311765" cy="1080000"/>
          </a:xfrm>
        </p:spPr>
        <p:txBody>
          <a:bodyPr/>
          <a:lstStyle/>
          <a:p>
            <a:r>
              <a:rPr lang="en-AU" dirty="0" smtClean="0"/>
              <a:t>Add a new Operational Report (5)</a:t>
            </a:r>
            <a:endParaRPr lang="en-US" dirty="0"/>
          </a:p>
        </p:txBody>
      </p:sp>
      <p:sp>
        <p:nvSpPr>
          <p:cNvPr id="3" name="Content Placeholder 2"/>
          <p:cNvSpPr>
            <a:spLocks noGrp="1"/>
          </p:cNvSpPr>
          <p:nvPr>
            <p:ph idx="1"/>
          </p:nvPr>
        </p:nvSpPr>
        <p:spPr>
          <a:xfrm>
            <a:off x="770022" y="1845689"/>
            <a:ext cx="1936934" cy="4452138"/>
          </a:xfrm>
        </p:spPr>
        <p:txBody>
          <a:bodyPr/>
          <a:lstStyle/>
          <a:p>
            <a:pPr marL="457189" indent="-457189">
              <a:buFont typeface="+mj-lt"/>
              <a:buAutoNum type="arabicPeriod" startAt="5"/>
            </a:pPr>
            <a:r>
              <a:rPr lang="en-AU" dirty="0" smtClean="0"/>
              <a:t>Click </a:t>
            </a:r>
            <a:r>
              <a:rPr lang="en-AU" i="1" dirty="0" smtClean="0"/>
              <a:t>Preview</a:t>
            </a:r>
            <a:r>
              <a:rPr lang="en-AU" dirty="0" smtClean="0"/>
              <a:t>.</a:t>
            </a:r>
            <a:endParaRPr lang="en-US" dirty="0"/>
          </a:p>
        </p:txBody>
      </p:sp>
      <p:pic>
        <p:nvPicPr>
          <p:cNvPr id="4" name="Picture 3"/>
          <p:cNvPicPr>
            <a:picLocks noChangeAspect="1"/>
          </p:cNvPicPr>
          <p:nvPr/>
        </p:nvPicPr>
        <p:blipFill>
          <a:blip r:embed="rId3"/>
          <a:stretch>
            <a:fillRect/>
          </a:stretch>
        </p:blipFill>
        <p:spPr>
          <a:xfrm>
            <a:off x="2706955" y="1279918"/>
            <a:ext cx="3143893" cy="5138487"/>
          </a:xfrm>
          <a:prstGeom prst="rect">
            <a:avLst/>
          </a:prstGeom>
        </p:spPr>
      </p:pic>
      <p:pic>
        <p:nvPicPr>
          <p:cNvPr id="5" name="Picture 4"/>
          <p:cNvPicPr>
            <a:picLocks noChangeAspect="1"/>
          </p:cNvPicPr>
          <p:nvPr/>
        </p:nvPicPr>
        <p:blipFill>
          <a:blip r:embed="rId4"/>
          <a:stretch>
            <a:fillRect/>
          </a:stretch>
        </p:blipFill>
        <p:spPr>
          <a:xfrm>
            <a:off x="4486908" y="718366"/>
            <a:ext cx="7547776" cy="5277308"/>
          </a:xfrm>
          <a:prstGeom prst="rect">
            <a:avLst/>
          </a:prstGeom>
        </p:spPr>
      </p:pic>
      <p:sp>
        <p:nvSpPr>
          <p:cNvPr id="7" name="Slide Number Placeholder 6"/>
          <p:cNvSpPr>
            <a:spLocks noGrp="1"/>
          </p:cNvSpPr>
          <p:nvPr>
            <p:ph type="sldNum" sz="quarter" idx="12"/>
          </p:nvPr>
        </p:nvSpPr>
        <p:spPr>
          <a:xfrm>
            <a:off x="182880" y="6527633"/>
            <a:ext cx="365760" cy="274320"/>
          </a:xfrm>
        </p:spPr>
        <p:txBody>
          <a:bodyPr/>
          <a:lstStyle/>
          <a:p>
            <a:fld id="{B016F8AB-BCEA-4347-8BA6-BE776009BC89}" type="slidenum">
              <a:rPr lang="en-US" smtClean="0"/>
              <a:pPr/>
              <a:t>18</a:t>
            </a:fld>
            <a:endParaRPr lang="en-US"/>
          </a:p>
        </p:txBody>
      </p:sp>
    </p:spTree>
    <p:extLst>
      <p:ext uri="{BB962C8B-B14F-4D97-AF65-F5344CB8AC3E}">
        <p14:creationId xmlns:p14="http://schemas.microsoft.com/office/powerpoint/2010/main" val="39309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 a new Operational Report (6)</a:t>
            </a:r>
            <a:endParaRPr lang="en-US" dirty="0"/>
          </a:p>
        </p:txBody>
      </p:sp>
      <p:sp>
        <p:nvSpPr>
          <p:cNvPr id="3" name="Content Placeholder 2"/>
          <p:cNvSpPr>
            <a:spLocks noGrp="1"/>
          </p:cNvSpPr>
          <p:nvPr>
            <p:ph idx="1"/>
          </p:nvPr>
        </p:nvSpPr>
        <p:spPr>
          <a:xfrm>
            <a:off x="946786" y="1454850"/>
            <a:ext cx="10311765" cy="4452138"/>
          </a:xfrm>
        </p:spPr>
        <p:txBody>
          <a:bodyPr/>
          <a:lstStyle/>
          <a:p>
            <a:pPr marL="514350" indent="-514350">
              <a:buFont typeface="+mj-lt"/>
              <a:buAutoNum type="arabicPeriod" startAt="6"/>
            </a:pPr>
            <a:r>
              <a:rPr lang="en-AU" dirty="0" smtClean="0"/>
              <a:t>Select </a:t>
            </a:r>
            <a:r>
              <a:rPr lang="en-AU" i="1" dirty="0"/>
              <a:t>Function</a:t>
            </a:r>
            <a:r>
              <a:rPr lang="en-AU" dirty="0"/>
              <a:t> if further </a:t>
            </a:r>
            <a:r>
              <a:rPr lang="en-AU" dirty="0" smtClean="0"/>
              <a:t>slicing and dicing is required for the report.</a:t>
            </a:r>
            <a:endParaRPr lang="en-US" dirty="0"/>
          </a:p>
        </p:txBody>
      </p:sp>
      <p:pic>
        <p:nvPicPr>
          <p:cNvPr id="6" name="Picture 5"/>
          <p:cNvPicPr>
            <a:picLocks noChangeAspect="1"/>
          </p:cNvPicPr>
          <p:nvPr/>
        </p:nvPicPr>
        <p:blipFill>
          <a:blip r:embed="rId3"/>
          <a:stretch>
            <a:fillRect/>
          </a:stretch>
        </p:blipFill>
        <p:spPr>
          <a:xfrm>
            <a:off x="438913" y="2537821"/>
            <a:ext cx="5104761" cy="1193651"/>
          </a:xfrm>
          <a:prstGeom prst="rect">
            <a:avLst/>
          </a:prstGeom>
        </p:spPr>
      </p:pic>
      <p:pic>
        <p:nvPicPr>
          <p:cNvPr id="7" name="Picture 6"/>
          <p:cNvPicPr>
            <a:picLocks noChangeAspect="1"/>
          </p:cNvPicPr>
          <p:nvPr/>
        </p:nvPicPr>
        <p:blipFill>
          <a:blip r:embed="rId4"/>
          <a:stretch>
            <a:fillRect/>
          </a:stretch>
        </p:blipFill>
        <p:spPr>
          <a:xfrm>
            <a:off x="4859110" y="3134647"/>
            <a:ext cx="5384127" cy="1409524"/>
          </a:xfrm>
          <a:prstGeom prst="rect">
            <a:avLst/>
          </a:prstGeom>
        </p:spPr>
      </p:pic>
      <p:pic>
        <p:nvPicPr>
          <p:cNvPr id="8" name="Picture 7"/>
          <p:cNvPicPr>
            <a:picLocks noChangeAspect="1"/>
          </p:cNvPicPr>
          <p:nvPr/>
        </p:nvPicPr>
        <p:blipFill>
          <a:blip r:embed="rId5"/>
          <a:stretch>
            <a:fillRect/>
          </a:stretch>
        </p:blipFill>
        <p:spPr>
          <a:xfrm>
            <a:off x="1426071" y="4227191"/>
            <a:ext cx="6298412" cy="1866667"/>
          </a:xfrm>
          <a:prstGeom prst="rect">
            <a:avLst/>
          </a:prstGeom>
        </p:spPr>
      </p:pic>
      <p:sp>
        <p:nvSpPr>
          <p:cNvPr id="9" name="Rectangular Callout 8"/>
          <p:cNvSpPr/>
          <p:nvPr/>
        </p:nvSpPr>
        <p:spPr bwMode="gray">
          <a:xfrm>
            <a:off x="8412085" y="5600699"/>
            <a:ext cx="2163096" cy="750927"/>
          </a:xfrm>
          <a:prstGeom prst="wedgeRectCallout">
            <a:avLst>
              <a:gd name="adj1" fmla="val -103863"/>
              <a:gd name="adj2" fmla="val -2155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Functions can go to multiple levels</a:t>
            </a:r>
            <a:endParaRPr lang="en-US" sz="1600" dirty="0"/>
          </a:p>
        </p:txBody>
      </p:sp>
      <p:sp>
        <p:nvSpPr>
          <p:cNvPr id="10" name="Rectangular Callout 9"/>
          <p:cNvSpPr/>
          <p:nvPr/>
        </p:nvSpPr>
        <p:spPr bwMode="gray">
          <a:xfrm>
            <a:off x="8912182" y="519237"/>
            <a:ext cx="2744549" cy="965524"/>
          </a:xfrm>
          <a:prstGeom prst="wedgeRectCallout">
            <a:avLst>
              <a:gd name="adj1" fmla="val -108868"/>
              <a:gd name="adj2" fmla="val 10176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 basic report does not need to use grouping or functions</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19</a:t>
            </a:fld>
            <a:endParaRPr lang="en-US"/>
          </a:p>
        </p:txBody>
      </p:sp>
    </p:spTree>
    <p:extLst>
      <p:ext uri="{BB962C8B-B14F-4D97-AF65-F5344CB8AC3E}">
        <p14:creationId xmlns:p14="http://schemas.microsoft.com/office/powerpoint/2010/main" val="5186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0" indent="0">
              <a:buNone/>
            </a:pPr>
            <a:r>
              <a:rPr lang="en-US" dirty="0"/>
              <a:t>After completing this module, you should be able to:</a:t>
            </a:r>
          </a:p>
          <a:p>
            <a:r>
              <a:rPr lang="en-US" dirty="0" smtClean="0"/>
              <a:t>Describe Reports and Dashboards features</a:t>
            </a:r>
          </a:p>
          <a:p>
            <a:r>
              <a:rPr lang="en-US" dirty="0" smtClean="0"/>
              <a:t>Navigate the Reports and Dashboards User Interface</a:t>
            </a:r>
          </a:p>
          <a:p>
            <a:r>
              <a:rPr lang="en-US" dirty="0" smtClean="0"/>
              <a:t>Create </a:t>
            </a:r>
            <a:r>
              <a:rPr lang="en-US" dirty="0"/>
              <a:t>new Reports</a:t>
            </a:r>
          </a:p>
          <a:p>
            <a:r>
              <a:rPr lang="en-US" dirty="0" smtClean="0"/>
              <a:t>Add </a:t>
            </a:r>
            <a:r>
              <a:rPr lang="en-US" dirty="0"/>
              <a:t>new reports to your Dashboard</a:t>
            </a:r>
          </a:p>
          <a:p>
            <a:r>
              <a:rPr lang="en-US" dirty="0" smtClean="0"/>
              <a:t>Understand </a:t>
            </a:r>
            <a:r>
              <a:rPr lang="en-US" dirty="0"/>
              <a:t>the difference between </a:t>
            </a:r>
            <a:r>
              <a:rPr lang="en-US" dirty="0" smtClean="0"/>
              <a:t>Operational and </a:t>
            </a:r>
            <a:r>
              <a:rPr lang="en-US" dirty="0"/>
              <a:t>Analytic </a:t>
            </a:r>
            <a:r>
              <a:rPr lang="en-US" dirty="0" smtClean="0"/>
              <a:t>report types</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7064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 a new Report (7)</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7"/>
            </a:pPr>
            <a:r>
              <a:rPr lang="en-AU" dirty="0" smtClean="0"/>
              <a:t>Click </a:t>
            </a:r>
            <a:r>
              <a:rPr lang="en-AU" i="1" dirty="0" smtClean="0"/>
              <a:t>Save</a:t>
            </a:r>
            <a:r>
              <a:rPr lang="en-AU" dirty="0" smtClean="0"/>
              <a:t> to save report. </a:t>
            </a:r>
            <a:endParaRPr lang="en-US" dirty="0"/>
          </a:p>
        </p:txBody>
      </p:sp>
      <p:pic>
        <p:nvPicPr>
          <p:cNvPr id="4" name="Picture 3"/>
          <p:cNvPicPr>
            <a:picLocks noChangeAspect="1"/>
          </p:cNvPicPr>
          <p:nvPr/>
        </p:nvPicPr>
        <p:blipFill>
          <a:blip r:embed="rId3"/>
          <a:stretch>
            <a:fillRect/>
          </a:stretch>
        </p:blipFill>
        <p:spPr>
          <a:xfrm>
            <a:off x="2907229" y="3731473"/>
            <a:ext cx="8355556" cy="1930159"/>
          </a:xfrm>
          <a:prstGeom prst="rect">
            <a:avLst/>
          </a:prstGeom>
        </p:spPr>
      </p:pic>
      <p:sp>
        <p:nvSpPr>
          <p:cNvPr id="9" name="Rectangular Callout 8"/>
          <p:cNvSpPr/>
          <p:nvPr/>
        </p:nvSpPr>
        <p:spPr bwMode="gray">
          <a:xfrm>
            <a:off x="438912" y="4102100"/>
            <a:ext cx="2163096" cy="769915"/>
          </a:xfrm>
          <a:prstGeom prst="wedgeRectCallout">
            <a:avLst>
              <a:gd name="adj1" fmla="val 68865"/>
              <a:gd name="adj2" fmla="val 4318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Add new report to your dashboard</a:t>
            </a:r>
            <a:endParaRPr lang="en-US" sz="1600" dirty="0"/>
          </a:p>
        </p:txBody>
      </p:sp>
      <p:sp>
        <p:nvSpPr>
          <p:cNvPr id="6" name="Slide Number Placeholder 5"/>
          <p:cNvSpPr>
            <a:spLocks noGrp="1"/>
          </p:cNvSpPr>
          <p:nvPr>
            <p:ph type="sldNum" sz="quarter" idx="12"/>
          </p:nvPr>
        </p:nvSpPr>
        <p:spPr/>
        <p:txBody>
          <a:bodyPr/>
          <a:lstStyle/>
          <a:p>
            <a:fld id="{B016F8AB-BCEA-4347-8BA6-BE776009BC89}" type="slidenum">
              <a:rPr lang="en-US" smtClean="0"/>
              <a:pPr/>
              <a:t>20</a:t>
            </a:fld>
            <a:endParaRPr lang="en-US"/>
          </a:p>
        </p:txBody>
      </p:sp>
    </p:spTree>
    <p:extLst>
      <p:ext uri="{BB962C8B-B14F-4D97-AF65-F5344CB8AC3E}">
        <p14:creationId xmlns:p14="http://schemas.microsoft.com/office/powerpoint/2010/main" val="28111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 a new Operational Report (8)</a:t>
            </a:r>
            <a:endParaRPr lang="en-US" dirty="0"/>
          </a:p>
        </p:txBody>
      </p:sp>
      <p:sp>
        <p:nvSpPr>
          <p:cNvPr id="3" name="Content Placeholder 2"/>
          <p:cNvSpPr>
            <a:spLocks noGrp="1"/>
          </p:cNvSpPr>
          <p:nvPr>
            <p:ph idx="1"/>
          </p:nvPr>
        </p:nvSpPr>
        <p:spPr>
          <a:xfrm>
            <a:off x="609600" y="1066802"/>
            <a:ext cx="10969784" cy="4571999"/>
          </a:xfrm>
        </p:spPr>
        <p:txBody>
          <a:bodyPr/>
          <a:lstStyle/>
          <a:p>
            <a:pPr marL="457189" indent="-457189">
              <a:buFont typeface="+mj-lt"/>
              <a:buAutoNum type="arabicPeriod" startAt="8"/>
            </a:pPr>
            <a:r>
              <a:rPr lang="en-AU" dirty="0" smtClean="0"/>
              <a:t>The report will be displayed in your Dashboard.</a:t>
            </a:r>
          </a:p>
          <a:p>
            <a:endParaRPr lang="en-US" dirty="0"/>
          </a:p>
        </p:txBody>
      </p:sp>
      <p:pic>
        <p:nvPicPr>
          <p:cNvPr id="4" name="Picture 3"/>
          <p:cNvPicPr>
            <a:picLocks noChangeAspect="1"/>
          </p:cNvPicPr>
          <p:nvPr/>
        </p:nvPicPr>
        <p:blipFill>
          <a:blip r:embed="rId3"/>
          <a:stretch>
            <a:fillRect/>
          </a:stretch>
        </p:blipFill>
        <p:spPr>
          <a:xfrm>
            <a:off x="805323" y="1509273"/>
            <a:ext cx="10229036" cy="4850764"/>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pPr/>
              <a:t>21</a:t>
            </a:fld>
            <a:endParaRPr lang="en-US"/>
          </a:p>
        </p:txBody>
      </p:sp>
    </p:spTree>
    <p:extLst>
      <p:ext uri="{BB962C8B-B14F-4D97-AF65-F5344CB8AC3E}">
        <p14:creationId xmlns:p14="http://schemas.microsoft.com/office/powerpoint/2010/main" val="121525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951" y="393159"/>
            <a:ext cx="10969943" cy="852364"/>
          </a:xfrm>
        </p:spPr>
        <p:txBody>
          <a:bodyPr/>
          <a:lstStyle/>
          <a:p>
            <a:r>
              <a:rPr lang="en-AU" dirty="0" smtClean="0"/>
              <a:t>Show Table from Report</a:t>
            </a:r>
            <a:endParaRPr lang="en-US" dirty="0"/>
          </a:p>
        </p:txBody>
      </p:sp>
      <p:sp>
        <p:nvSpPr>
          <p:cNvPr id="3" name="Content Placeholder 2"/>
          <p:cNvSpPr>
            <a:spLocks noGrp="1"/>
          </p:cNvSpPr>
          <p:nvPr>
            <p:ph idx="1"/>
          </p:nvPr>
        </p:nvSpPr>
        <p:spPr>
          <a:xfrm>
            <a:off x="609600" y="1001091"/>
            <a:ext cx="11500332" cy="4571999"/>
          </a:xfrm>
        </p:spPr>
        <p:txBody>
          <a:bodyPr/>
          <a:lstStyle/>
          <a:p>
            <a:r>
              <a:rPr lang="en-AU" dirty="0" smtClean="0"/>
              <a:t>To view in table view, click </a:t>
            </a:r>
            <a:r>
              <a:rPr lang="en-AU" i="1" dirty="0" smtClean="0"/>
              <a:t>Show Table </a:t>
            </a:r>
            <a:r>
              <a:rPr lang="en-AU" dirty="0" smtClean="0"/>
              <a:t>or maximize the report to </a:t>
            </a:r>
            <a:r>
              <a:rPr lang="en-AU" i="1" dirty="0" smtClean="0"/>
              <a:t>Show Table</a:t>
            </a:r>
            <a:r>
              <a:rPr lang="en-AU" dirty="0" smtClean="0"/>
              <a:t>.</a:t>
            </a:r>
            <a:endParaRPr lang="en-US" dirty="0"/>
          </a:p>
        </p:txBody>
      </p:sp>
      <p:pic>
        <p:nvPicPr>
          <p:cNvPr id="7" name="Picture 6"/>
          <p:cNvPicPr>
            <a:picLocks noChangeAspect="1"/>
          </p:cNvPicPr>
          <p:nvPr/>
        </p:nvPicPr>
        <p:blipFill>
          <a:blip r:embed="rId3"/>
          <a:stretch>
            <a:fillRect/>
          </a:stretch>
        </p:blipFill>
        <p:spPr>
          <a:xfrm>
            <a:off x="242265" y="1448049"/>
            <a:ext cx="4490328" cy="3184052"/>
          </a:xfrm>
          <a:prstGeom prst="rect">
            <a:avLst/>
          </a:prstGeom>
        </p:spPr>
      </p:pic>
      <p:pic>
        <p:nvPicPr>
          <p:cNvPr id="8" name="Picture 7"/>
          <p:cNvPicPr>
            <a:picLocks noChangeAspect="1"/>
          </p:cNvPicPr>
          <p:nvPr/>
        </p:nvPicPr>
        <p:blipFill>
          <a:blip r:embed="rId4"/>
          <a:stretch>
            <a:fillRect/>
          </a:stretch>
        </p:blipFill>
        <p:spPr>
          <a:xfrm>
            <a:off x="545951" y="2664407"/>
            <a:ext cx="11563981" cy="3935387"/>
          </a:xfrm>
          <a:prstGeom prst="rect">
            <a:avLst/>
          </a:prstGeom>
        </p:spPr>
      </p:pic>
      <p:sp>
        <p:nvSpPr>
          <p:cNvPr id="10" name="Rectangular Callout 9"/>
          <p:cNvSpPr/>
          <p:nvPr/>
        </p:nvSpPr>
        <p:spPr bwMode="gray">
          <a:xfrm>
            <a:off x="137389" y="5610941"/>
            <a:ext cx="2523875" cy="684475"/>
          </a:xfrm>
          <a:prstGeom prst="wedgeRectCallout">
            <a:avLst>
              <a:gd name="adj1" fmla="val 19556"/>
              <a:gd name="adj2" fmla="val -13421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Group by </a:t>
            </a:r>
            <a:r>
              <a:rPr lang="en-AU" sz="1600" i="1" dirty="0"/>
              <a:t>Location</a:t>
            </a:r>
            <a:r>
              <a:rPr lang="en-AU" sz="1600" dirty="0"/>
              <a:t> and then by </a:t>
            </a:r>
            <a:r>
              <a:rPr lang="en-AU" sz="1600" i="1" dirty="0"/>
              <a:t>Subtype</a:t>
            </a:r>
            <a:endParaRPr lang="en-US" sz="1600" i="1" dirty="0"/>
          </a:p>
        </p:txBody>
      </p:sp>
      <p:sp>
        <p:nvSpPr>
          <p:cNvPr id="11" name="Rectangular Callout 10"/>
          <p:cNvSpPr/>
          <p:nvPr/>
        </p:nvSpPr>
        <p:spPr bwMode="gray">
          <a:xfrm>
            <a:off x="137389" y="5610941"/>
            <a:ext cx="2523875" cy="684475"/>
          </a:xfrm>
          <a:prstGeom prst="wedgeRectCallout">
            <a:avLst>
              <a:gd name="adj1" fmla="val 101626"/>
              <a:gd name="adj2" fmla="val -9275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Group by </a:t>
            </a:r>
            <a:r>
              <a:rPr lang="en-AU" sz="1600" i="1" dirty="0"/>
              <a:t>Location</a:t>
            </a:r>
            <a:r>
              <a:rPr lang="en-AU" sz="1600" dirty="0"/>
              <a:t> and then by </a:t>
            </a:r>
            <a:r>
              <a:rPr lang="en-AU" sz="1600" i="1" dirty="0"/>
              <a:t>Subtype</a:t>
            </a:r>
            <a:endParaRPr lang="en-US" sz="1600" i="1" dirty="0"/>
          </a:p>
        </p:txBody>
      </p:sp>
      <p:sp>
        <p:nvSpPr>
          <p:cNvPr id="12" name="Rectangular Callout 11"/>
          <p:cNvSpPr/>
          <p:nvPr/>
        </p:nvSpPr>
        <p:spPr bwMode="gray">
          <a:xfrm>
            <a:off x="6672564" y="1650999"/>
            <a:ext cx="2523875" cy="1089291"/>
          </a:xfrm>
          <a:prstGeom prst="wedgeRectCallout">
            <a:avLst>
              <a:gd name="adj1" fmla="val 91238"/>
              <a:gd name="adj2" fmla="val 8155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Shows </a:t>
            </a:r>
            <a:r>
              <a:rPr lang="en-AU" sz="2133" i="1" dirty="0"/>
              <a:t>Count</a:t>
            </a:r>
            <a:r>
              <a:rPr lang="en-AU" sz="2133" dirty="0"/>
              <a:t>, then </a:t>
            </a:r>
            <a:r>
              <a:rPr lang="en-AU" sz="2133" i="1" dirty="0"/>
              <a:t>Sum of Total amount</a:t>
            </a:r>
            <a:r>
              <a:rPr lang="en-AU" sz="2133" dirty="0"/>
              <a:t>, then </a:t>
            </a:r>
            <a:r>
              <a:rPr lang="en-AU" sz="2133" i="1" dirty="0"/>
              <a:t>% by Subtype</a:t>
            </a:r>
            <a:endParaRPr lang="en-US" sz="2133" i="1" dirty="0"/>
          </a:p>
        </p:txBody>
      </p:sp>
      <p:sp>
        <p:nvSpPr>
          <p:cNvPr id="13" name="Rectangular Callout 12"/>
          <p:cNvSpPr/>
          <p:nvPr/>
        </p:nvSpPr>
        <p:spPr bwMode="gray">
          <a:xfrm>
            <a:off x="6672564" y="1650999"/>
            <a:ext cx="2523875" cy="1089291"/>
          </a:xfrm>
          <a:prstGeom prst="wedgeRectCallout">
            <a:avLst>
              <a:gd name="adj1" fmla="val 26310"/>
              <a:gd name="adj2" fmla="val 8059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Shows </a:t>
            </a:r>
            <a:r>
              <a:rPr lang="en-AU" sz="1600" i="1" dirty="0"/>
              <a:t>Count</a:t>
            </a:r>
            <a:r>
              <a:rPr lang="en-AU" sz="1600" dirty="0"/>
              <a:t>, then </a:t>
            </a:r>
            <a:r>
              <a:rPr lang="en-AU" sz="1600" i="1" dirty="0"/>
              <a:t>Sum of Total amount</a:t>
            </a:r>
            <a:r>
              <a:rPr lang="en-AU" sz="1600" dirty="0"/>
              <a:t>, then </a:t>
            </a:r>
            <a:r>
              <a:rPr lang="en-AU" sz="1600" i="1" dirty="0"/>
              <a:t>% by Subtype</a:t>
            </a:r>
            <a:endParaRPr lang="en-US" sz="1600" i="1" dirty="0"/>
          </a:p>
        </p:txBody>
      </p:sp>
      <p:sp>
        <p:nvSpPr>
          <p:cNvPr id="14" name="Rectangular Callout 13"/>
          <p:cNvSpPr/>
          <p:nvPr/>
        </p:nvSpPr>
        <p:spPr bwMode="gray">
          <a:xfrm>
            <a:off x="6672564" y="1651000"/>
            <a:ext cx="2523875" cy="1089289"/>
          </a:xfrm>
          <a:prstGeom prst="wedgeRectCallout">
            <a:avLst>
              <a:gd name="adj1" fmla="val -55760"/>
              <a:gd name="adj2" fmla="val 8251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Shows </a:t>
            </a:r>
            <a:r>
              <a:rPr lang="en-AU" sz="1600" i="1" dirty="0"/>
              <a:t>Count</a:t>
            </a:r>
            <a:r>
              <a:rPr lang="en-AU" sz="1600" dirty="0"/>
              <a:t>, then </a:t>
            </a:r>
            <a:r>
              <a:rPr lang="en-AU" sz="1600" i="1" dirty="0"/>
              <a:t>Sum of Total amount</a:t>
            </a:r>
            <a:r>
              <a:rPr lang="en-AU" sz="1600" dirty="0"/>
              <a:t>, then </a:t>
            </a:r>
            <a:r>
              <a:rPr lang="en-AU" sz="1600" i="1" dirty="0"/>
              <a:t>% by Subtype</a:t>
            </a:r>
            <a:endParaRPr lang="en-US" sz="1600" i="1"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22</a:t>
            </a:fld>
            <a:endParaRPr lang="en-US"/>
          </a:p>
        </p:txBody>
      </p:sp>
    </p:spTree>
    <p:extLst>
      <p:ext uri="{BB962C8B-B14F-4D97-AF65-F5344CB8AC3E}">
        <p14:creationId xmlns:p14="http://schemas.microsoft.com/office/powerpoint/2010/main" val="194791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Report Properties</a:t>
            </a:r>
            <a:endParaRPr lang="en-US" dirty="0"/>
          </a:p>
        </p:txBody>
      </p:sp>
      <p:sp>
        <p:nvSpPr>
          <p:cNvPr id="3" name="Content Placeholder 2"/>
          <p:cNvSpPr>
            <a:spLocks noGrp="1"/>
          </p:cNvSpPr>
          <p:nvPr>
            <p:ph idx="1"/>
          </p:nvPr>
        </p:nvSpPr>
        <p:spPr>
          <a:xfrm>
            <a:off x="609600" y="988526"/>
            <a:ext cx="10969784" cy="4571999"/>
          </a:xfrm>
        </p:spPr>
        <p:txBody>
          <a:bodyPr/>
          <a:lstStyle/>
          <a:p>
            <a:r>
              <a:rPr lang="en-AU" dirty="0" smtClean="0"/>
              <a:t>Defines the properties of the selected report.</a:t>
            </a:r>
            <a:endParaRPr lang="en-US" dirty="0"/>
          </a:p>
        </p:txBody>
      </p:sp>
      <p:pic>
        <p:nvPicPr>
          <p:cNvPr id="4" name="Picture 3"/>
          <p:cNvPicPr>
            <a:picLocks noChangeAspect="1"/>
          </p:cNvPicPr>
          <p:nvPr/>
        </p:nvPicPr>
        <p:blipFill>
          <a:blip r:embed="rId3"/>
          <a:stretch>
            <a:fillRect/>
          </a:stretch>
        </p:blipFill>
        <p:spPr>
          <a:xfrm>
            <a:off x="309094" y="1412373"/>
            <a:ext cx="3377781" cy="5177084"/>
          </a:xfrm>
          <a:prstGeom prst="rect">
            <a:avLst/>
          </a:prstGeom>
        </p:spPr>
      </p:pic>
      <p:pic>
        <p:nvPicPr>
          <p:cNvPr id="5" name="Picture 4"/>
          <p:cNvPicPr>
            <a:picLocks noChangeAspect="1"/>
          </p:cNvPicPr>
          <p:nvPr/>
        </p:nvPicPr>
        <p:blipFill>
          <a:blip r:embed="rId4"/>
          <a:stretch>
            <a:fillRect/>
          </a:stretch>
        </p:blipFill>
        <p:spPr>
          <a:xfrm>
            <a:off x="3816694" y="1412372"/>
            <a:ext cx="3435545" cy="5181611"/>
          </a:xfrm>
          <a:prstGeom prst="rect">
            <a:avLst/>
          </a:prstGeom>
        </p:spPr>
      </p:pic>
      <p:pic>
        <p:nvPicPr>
          <p:cNvPr id="6" name="Picture 5"/>
          <p:cNvPicPr>
            <a:picLocks noChangeAspect="1"/>
          </p:cNvPicPr>
          <p:nvPr/>
        </p:nvPicPr>
        <p:blipFill>
          <a:blip r:embed="rId5"/>
          <a:stretch>
            <a:fillRect/>
          </a:stretch>
        </p:blipFill>
        <p:spPr>
          <a:xfrm>
            <a:off x="7402797" y="1412373"/>
            <a:ext cx="3449801" cy="5182876"/>
          </a:xfrm>
          <a:prstGeom prst="rect">
            <a:avLst/>
          </a:prstGeom>
        </p:spPr>
      </p:pic>
      <p:pic>
        <p:nvPicPr>
          <p:cNvPr id="7" name="Picture 6"/>
          <p:cNvPicPr>
            <a:picLocks noChangeAspect="1"/>
          </p:cNvPicPr>
          <p:nvPr/>
        </p:nvPicPr>
        <p:blipFill>
          <a:blip r:embed="rId6"/>
          <a:stretch>
            <a:fillRect/>
          </a:stretch>
        </p:blipFill>
        <p:spPr>
          <a:xfrm>
            <a:off x="7786021" y="3228180"/>
            <a:ext cx="4104303" cy="3509617"/>
          </a:xfrm>
          <a:prstGeom prst="rect">
            <a:avLst/>
          </a:prstGeom>
        </p:spPr>
      </p:pic>
      <p:sp>
        <p:nvSpPr>
          <p:cNvPr id="8" name="Rectangular Callout 7"/>
          <p:cNvSpPr/>
          <p:nvPr/>
        </p:nvSpPr>
        <p:spPr bwMode="gray">
          <a:xfrm>
            <a:off x="9304782" y="845978"/>
            <a:ext cx="2585541" cy="733831"/>
          </a:xfrm>
          <a:prstGeom prst="wedgeRectCallout">
            <a:avLst>
              <a:gd name="adj1" fmla="val -49419"/>
              <a:gd name="adj2" fmla="val 9437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Details of </a:t>
            </a:r>
            <a:r>
              <a:rPr lang="en-AU" sz="1600" i="1" dirty="0"/>
              <a:t>Operational</a:t>
            </a:r>
            <a:r>
              <a:rPr lang="en-AU" sz="1600" dirty="0"/>
              <a:t> report details tab</a:t>
            </a:r>
            <a:endParaRPr lang="en-US" sz="1600" dirty="0"/>
          </a:p>
        </p:txBody>
      </p:sp>
      <p:sp>
        <p:nvSpPr>
          <p:cNvPr id="9" name="Rectangular Callout 8"/>
          <p:cNvSpPr/>
          <p:nvPr/>
        </p:nvSpPr>
        <p:spPr bwMode="gray">
          <a:xfrm>
            <a:off x="10001031" y="3148762"/>
            <a:ext cx="2112135" cy="656877"/>
          </a:xfrm>
          <a:prstGeom prst="wedgeRectCallout">
            <a:avLst>
              <a:gd name="adj1" fmla="val -49419"/>
              <a:gd name="adj2" fmla="val 8985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Details of </a:t>
            </a:r>
            <a:r>
              <a:rPr lang="en-AU" sz="1600" i="1" dirty="0"/>
              <a:t>Analytic</a:t>
            </a:r>
            <a:r>
              <a:rPr lang="en-AU" sz="1600" dirty="0"/>
              <a:t> report details tab</a:t>
            </a:r>
            <a:endParaRPr lang="en-US" sz="1600" dirty="0"/>
          </a:p>
        </p:txBody>
      </p:sp>
      <p:sp>
        <p:nvSpPr>
          <p:cNvPr id="10" name="Rectangular Callout 9"/>
          <p:cNvSpPr/>
          <p:nvPr/>
        </p:nvSpPr>
        <p:spPr bwMode="gray">
          <a:xfrm>
            <a:off x="5023771" y="5930900"/>
            <a:ext cx="2112135" cy="806896"/>
          </a:xfrm>
          <a:prstGeom prst="wedgeRectCallout">
            <a:avLst>
              <a:gd name="adj1" fmla="val 81475"/>
              <a:gd name="adj2" fmla="val 2662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Permissions for who can see the report</a:t>
            </a:r>
            <a:endParaRPr lang="en-US" sz="1600" dirty="0"/>
          </a:p>
        </p:txBody>
      </p:sp>
      <p:sp>
        <p:nvSpPr>
          <p:cNvPr id="11" name="Rectangular Callout 10"/>
          <p:cNvSpPr/>
          <p:nvPr/>
        </p:nvSpPr>
        <p:spPr bwMode="gray">
          <a:xfrm>
            <a:off x="10552066" y="4831013"/>
            <a:ext cx="1561100" cy="872060"/>
          </a:xfrm>
          <a:prstGeom prst="wedgeRectCallout">
            <a:avLst>
              <a:gd name="adj1" fmla="val -94375"/>
              <a:gd name="adj2" fmla="val 9991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Schedule for </a:t>
            </a:r>
            <a:r>
              <a:rPr lang="en-AU" sz="1600" i="1" dirty="0"/>
              <a:t>Analytic</a:t>
            </a:r>
            <a:r>
              <a:rPr lang="en-AU" sz="1600" dirty="0"/>
              <a:t> report</a:t>
            </a:r>
            <a:endParaRPr lang="en-US" sz="1600" dirty="0"/>
          </a:p>
        </p:txBody>
      </p:sp>
      <p:sp>
        <p:nvSpPr>
          <p:cNvPr id="13" name="Slide Number Placeholder 12"/>
          <p:cNvSpPr>
            <a:spLocks noGrp="1"/>
          </p:cNvSpPr>
          <p:nvPr>
            <p:ph type="sldNum" sz="quarter" idx="12"/>
          </p:nvPr>
        </p:nvSpPr>
        <p:spPr/>
        <p:txBody>
          <a:bodyPr/>
          <a:lstStyle/>
          <a:p>
            <a:fld id="{B016F8AB-BCEA-4347-8BA6-BE776009BC89}" type="slidenum">
              <a:rPr lang="en-US" smtClean="0"/>
              <a:pPr/>
              <a:t>23</a:t>
            </a:fld>
            <a:endParaRPr lang="en-US"/>
          </a:p>
        </p:txBody>
      </p:sp>
    </p:spTree>
    <p:extLst>
      <p:ext uri="{BB962C8B-B14F-4D97-AF65-F5344CB8AC3E}">
        <p14:creationId xmlns:p14="http://schemas.microsoft.com/office/powerpoint/2010/main" val="73714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User Interface</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24</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0030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50" y="100534"/>
            <a:ext cx="10311765" cy="1080000"/>
          </a:xfrm>
        </p:spPr>
        <p:txBody>
          <a:bodyPr/>
          <a:lstStyle/>
          <a:p>
            <a:r>
              <a:rPr lang="en-AU" dirty="0" smtClean="0"/>
              <a:t>Dashboard</a:t>
            </a:r>
            <a:endParaRPr lang="en-US" dirty="0"/>
          </a:p>
        </p:txBody>
      </p:sp>
      <p:sp>
        <p:nvSpPr>
          <p:cNvPr id="3" name="Content Placeholder 2"/>
          <p:cNvSpPr>
            <a:spLocks noGrp="1"/>
          </p:cNvSpPr>
          <p:nvPr>
            <p:ph idx="1"/>
          </p:nvPr>
        </p:nvSpPr>
        <p:spPr>
          <a:xfrm>
            <a:off x="609441" y="697117"/>
            <a:ext cx="10969784" cy="720940"/>
          </a:xfrm>
        </p:spPr>
        <p:txBody>
          <a:bodyPr>
            <a:normAutofit fontScale="77500" lnSpcReduction="20000"/>
          </a:bodyPr>
          <a:lstStyle/>
          <a:p>
            <a:r>
              <a:rPr lang="en-AU" dirty="0" smtClean="0"/>
              <a:t>Mega Menu &gt; Dashboard</a:t>
            </a:r>
          </a:p>
          <a:p>
            <a:r>
              <a:rPr lang="en-AU" dirty="0" smtClean="0"/>
              <a:t>Your Dashboard is your Landing Page, enabling </a:t>
            </a:r>
            <a:r>
              <a:rPr lang="en-US" dirty="0" smtClean="0"/>
              <a:t>you to view multiple reports.</a:t>
            </a:r>
            <a:endParaRPr lang="en-AU" dirty="0" smtClean="0"/>
          </a:p>
        </p:txBody>
      </p:sp>
      <p:pic>
        <p:nvPicPr>
          <p:cNvPr id="5" name="Picture 4"/>
          <p:cNvPicPr>
            <a:picLocks noChangeAspect="1"/>
          </p:cNvPicPr>
          <p:nvPr/>
        </p:nvPicPr>
        <p:blipFill>
          <a:blip r:embed="rId3"/>
          <a:stretch>
            <a:fillRect/>
          </a:stretch>
        </p:blipFill>
        <p:spPr>
          <a:xfrm>
            <a:off x="1039864" y="1418056"/>
            <a:ext cx="10282697" cy="5141349"/>
          </a:xfrm>
          <a:prstGeom prst="rect">
            <a:avLst/>
          </a:prstGeom>
        </p:spPr>
      </p:pic>
      <p:sp>
        <p:nvSpPr>
          <p:cNvPr id="4" name="Rectangular Callout 3"/>
          <p:cNvSpPr/>
          <p:nvPr/>
        </p:nvSpPr>
        <p:spPr bwMode="gray">
          <a:xfrm>
            <a:off x="220508" y="2779633"/>
            <a:ext cx="1638709" cy="736353"/>
          </a:xfrm>
          <a:prstGeom prst="wedgeRectCallout">
            <a:avLst>
              <a:gd name="adj1" fmla="val 35167"/>
              <a:gd name="adj2" fmla="val 10344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Last update time</a:t>
            </a:r>
            <a:endParaRPr lang="en-US" sz="1600" dirty="0"/>
          </a:p>
        </p:txBody>
      </p:sp>
      <p:sp>
        <p:nvSpPr>
          <p:cNvPr id="6" name="Rectangular Callout 5"/>
          <p:cNvSpPr/>
          <p:nvPr/>
        </p:nvSpPr>
        <p:spPr bwMode="gray">
          <a:xfrm>
            <a:off x="3084972" y="6082891"/>
            <a:ext cx="2381763" cy="714036"/>
          </a:xfrm>
          <a:prstGeom prst="wedgeRectCallout">
            <a:avLst>
              <a:gd name="adj1" fmla="val -64156"/>
              <a:gd name="adj2" fmla="val -87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Refresh if operational report</a:t>
            </a:r>
            <a:endParaRPr lang="en-US" sz="1600" dirty="0"/>
          </a:p>
        </p:txBody>
      </p:sp>
      <p:sp>
        <p:nvSpPr>
          <p:cNvPr id="8" name="Slide Number Placeholder 7"/>
          <p:cNvSpPr>
            <a:spLocks noGrp="1"/>
          </p:cNvSpPr>
          <p:nvPr>
            <p:ph type="sldNum" sz="quarter" idx="12"/>
          </p:nvPr>
        </p:nvSpPr>
        <p:spPr/>
        <p:txBody>
          <a:bodyPr/>
          <a:lstStyle/>
          <a:p>
            <a:fld id="{B016F8AB-BCEA-4347-8BA6-BE776009BC89}" type="slidenum">
              <a:rPr lang="en-US" smtClean="0"/>
              <a:pPr/>
              <a:t>25</a:t>
            </a:fld>
            <a:endParaRPr lang="en-US"/>
          </a:p>
        </p:txBody>
      </p:sp>
      <p:sp>
        <p:nvSpPr>
          <p:cNvPr id="9" name="Rectangle 8"/>
          <p:cNvSpPr/>
          <p:nvPr/>
        </p:nvSpPr>
        <p:spPr>
          <a:xfrm>
            <a:off x="1063928" y="1442120"/>
            <a:ext cx="1005504" cy="230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0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653138" y="1249374"/>
            <a:ext cx="10311765" cy="4879417"/>
          </a:xfrm>
        </p:spPr>
        <p:txBody>
          <a:bodyPr>
            <a:normAutofit lnSpcReduction="10000"/>
          </a:bodyPr>
          <a:lstStyle/>
          <a:p>
            <a:pPr marL="0" indent="0">
              <a:buNone/>
            </a:pPr>
            <a:endParaRPr lang="en-US" sz="2133" dirty="0" smtClean="0"/>
          </a:p>
          <a:p>
            <a:pPr marL="0" indent="0">
              <a:buNone/>
            </a:pPr>
            <a:endParaRPr lang="en-US" sz="2133" dirty="0"/>
          </a:p>
          <a:p>
            <a:pPr marL="0" indent="0">
              <a:buNone/>
            </a:pPr>
            <a:endParaRPr lang="en-US" sz="2133" dirty="0" smtClean="0"/>
          </a:p>
          <a:p>
            <a:pPr marL="0" indent="0">
              <a:buNone/>
            </a:pPr>
            <a:endParaRPr lang="en-US" sz="2133" dirty="0"/>
          </a:p>
          <a:p>
            <a:pPr marL="0" indent="0">
              <a:buNone/>
            </a:pPr>
            <a:endParaRPr lang="en-US" sz="2133" dirty="0" smtClean="0"/>
          </a:p>
          <a:p>
            <a:pPr marL="0" indent="0">
              <a:buNone/>
            </a:pPr>
            <a:endParaRPr lang="en-US" sz="2133" dirty="0"/>
          </a:p>
          <a:p>
            <a:pPr marL="0" indent="0">
              <a:buNone/>
            </a:pPr>
            <a:endParaRPr lang="en-US" sz="2133" dirty="0" smtClean="0"/>
          </a:p>
          <a:p>
            <a:pPr lvl="1"/>
            <a:r>
              <a:rPr lang="en-US" sz="1867" dirty="0" smtClean="0"/>
              <a:t>You </a:t>
            </a:r>
            <a:r>
              <a:rPr lang="en-US" sz="1867" dirty="0"/>
              <a:t>choose the size of the report</a:t>
            </a:r>
          </a:p>
          <a:p>
            <a:pPr lvl="1"/>
            <a:r>
              <a:rPr lang="en-US" sz="1867" dirty="0"/>
              <a:t>Dashboard supports drag &amp; drop rearrangement</a:t>
            </a:r>
          </a:p>
          <a:p>
            <a:pPr lvl="1"/>
            <a:r>
              <a:rPr lang="en-US" sz="1867" dirty="0"/>
              <a:t>Reports can be displayed as a chart or table</a:t>
            </a:r>
          </a:p>
          <a:p>
            <a:pPr lvl="1"/>
            <a:r>
              <a:rPr lang="en-US" sz="1867" dirty="0"/>
              <a:t>Each user has their own dashboard</a:t>
            </a:r>
            <a:br>
              <a:rPr lang="en-US" sz="1867" dirty="0"/>
            </a:br>
            <a:endParaRPr lang="en-US" sz="1867" dirty="0"/>
          </a:p>
          <a:p>
            <a:pPr marL="0" indent="0">
              <a:buNone/>
            </a:pPr>
            <a:endParaRPr lang="en-US" sz="1867"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Dashboard Personalization</a:t>
            </a:r>
            <a:endParaRPr lang="en-US" dirty="0"/>
          </a:p>
        </p:txBody>
      </p:sp>
      <p:pic>
        <p:nvPicPr>
          <p:cNvPr id="13" name="Picture 12"/>
          <p:cNvPicPr>
            <a:picLocks noChangeAspect="1"/>
          </p:cNvPicPr>
          <p:nvPr/>
        </p:nvPicPr>
        <p:blipFill rotWithShape="1">
          <a:blip r:embed="rId3"/>
          <a:srcRect t="3071"/>
          <a:stretch/>
        </p:blipFill>
        <p:spPr>
          <a:xfrm>
            <a:off x="6004652" y="617945"/>
            <a:ext cx="6086737" cy="2857499"/>
          </a:xfrm>
          <a:prstGeom prst="rect">
            <a:avLst/>
          </a:prstGeom>
          <a:noFill/>
          <a:ln w="3175">
            <a:solidFill>
              <a:schemeClr val="tx1"/>
            </a:solidFill>
          </a:ln>
        </p:spPr>
      </p:pic>
      <p:pic>
        <p:nvPicPr>
          <p:cNvPr id="4" name="Picture 3"/>
          <p:cNvPicPr>
            <a:picLocks noChangeAspect="1"/>
          </p:cNvPicPr>
          <p:nvPr/>
        </p:nvPicPr>
        <p:blipFill>
          <a:blip r:embed="rId4"/>
          <a:stretch>
            <a:fillRect/>
          </a:stretch>
        </p:blipFill>
        <p:spPr>
          <a:xfrm>
            <a:off x="6809181" y="2928392"/>
            <a:ext cx="4988560" cy="3200400"/>
          </a:xfrm>
          <a:prstGeom prst="rect">
            <a:avLst/>
          </a:prstGeom>
          <a:noFill/>
          <a:ln w="3175">
            <a:solidFill>
              <a:schemeClr val="tx1"/>
            </a:solidFill>
          </a:ln>
        </p:spPr>
      </p:pic>
      <p:pic>
        <p:nvPicPr>
          <p:cNvPr id="9" name="Picture 8"/>
          <p:cNvPicPr>
            <a:picLocks noChangeAspect="1"/>
          </p:cNvPicPr>
          <p:nvPr/>
        </p:nvPicPr>
        <p:blipFill>
          <a:blip r:embed="rId5"/>
          <a:stretch>
            <a:fillRect/>
          </a:stretch>
        </p:blipFill>
        <p:spPr>
          <a:xfrm>
            <a:off x="11228705" y="3021358"/>
            <a:ext cx="701359" cy="664687"/>
          </a:xfrm>
          <a:prstGeom prst="rect">
            <a:avLst/>
          </a:prstGeom>
        </p:spPr>
      </p:pic>
    </p:spTree>
    <p:extLst>
      <p:ext uri="{BB962C8B-B14F-4D97-AF65-F5344CB8AC3E}">
        <p14:creationId xmlns:p14="http://schemas.microsoft.com/office/powerpoint/2010/main" val="2656414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Interact with Report on the fly</a:t>
            </a:r>
            <a:endParaRPr lang="en-US" dirty="0"/>
          </a:p>
        </p:txBody>
      </p:sp>
      <p:sp>
        <p:nvSpPr>
          <p:cNvPr id="3" name="Content Placeholder 2"/>
          <p:cNvSpPr>
            <a:spLocks noGrp="1"/>
          </p:cNvSpPr>
          <p:nvPr>
            <p:ph idx="1"/>
          </p:nvPr>
        </p:nvSpPr>
        <p:spPr>
          <a:xfrm>
            <a:off x="819820" y="969273"/>
            <a:ext cx="10969784" cy="4571999"/>
          </a:xfrm>
        </p:spPr>
        <p:txBody>
          <a:bodyPr/>
          <a:lstStyle/>
          <a:p>
            <a:r>
              <a:rPr lang="en-AU" dirty="0" smtClean="0"/>
              <a:t>De-select an input to update report on the fly</a:t>
            </a:r>
            <a:endParaRPr lang="en-US" dirty="0"/>
          </a:p>
        </p:txBody>
      </p:sp>
      <p:pic>
        <p:nvPicPr>
          <p:cNvPr id="4" name="Picture 3"/>
          <p:cNvPicPr>
            <a:picLocks noChangeAspect="1"/>
          </p:cNvPicPr>
          <p:nvPr/>
        </p:nvPicPr>
        <p:blipFill>
          <a:blip r:embed="rId3"/>
          <a:stretch>
            <a:fillRect/>
          </a:stretch>
        </p:blipFill>
        <p:spPr>
          <a:xfrm>
            <a:off x="819820" y="1434012"/>
            <a:ext cx="5132136" cy="4955443"/>
          </a:xfrm>
          <a:prstGeom prst="rect">
            <a:avLst/>
          </a:prstGeom>
        </p:spPr>
      </p:pic>
      <p:pic>
        <p:nvPicPr>
          <p:cNvPr id="5" name="Picture 4"/>
          <p:cNvPicPr>
            <a:picLocks noChangeAspect="1"/>
          </p:cNvPicPr>
          <p:nvPr/>
        </p:nvPicPr>
        <p:blipFill>
          <a:blip r:embed="rId4"/>
          <a:stretch>
            <a:fillRect/>
          </a:stretch>
        </p:blipFill>
        <p:spPr>
          <a:xfrm>
            <a:off x="6040857" y="1434012"/>
            <a:ext cx="5132423" cy="4955443"/>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27</a:t>
            </a:fld>
            <a:endParaRPr lang="en-US"/>
          </a:p>
        </p:txBody>
      </p:sp>
    </p:spTree>
    <p:extLst>
      <p:ext uri="{BB962C8B-B14F-4D97-AF65-F5344CB8AC3E}">
        <p14:creationId xmlns:p14="http://schemas.microsoft.com/office/powerpoint/2010/main" val="22426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275372"/>
            <a:ext cx="10311765" cy="1080000"/>
          </a:xfrm>
        </p:spPr>
        <p:txBody>
          <a:bodyPr/>
          <a:lstStyle/>
          <a:p>
            <a:r>
              <a:rPr lang="en-AU" dirty="0" smtClean="0"/>
              <a:t>Drill into the data within the report</a:t>
            </a:r>
            <a:endParaRPr lang="en-US" dirty="0"/>
          </a:p>
        </p:txBody>
      </p:sp>
      <p:sp>
        <p:nvSpPr>
          <p:cNvPr id="3" name="Content Placeholder 2"/>
          <p:cNvSpPr>
            <a:spLocks noGrp="1"/>
          </p:cNvSpPr>
          <p:nvPr>
            <p:ph idx="1"/>
          </p:nvPr>
        </p:nvSpPr>
        <p:spPr>
          <a:xfrm>
            <a:off x="609441" y="791517"/>
            <a:ext cx="10969784" cy="4571999"/>
          </a:xfrm>
        </p:spPr>
        <p:txBody>
          <a:bodyPr/>
          <a:lstStyle/>
          <a:p>
            <a:r>
              <a:rPr lang="en-AU" dirty="0" smtClean="0"/>
              <a:t>Click on a segment to show records in Record List.</a:t>
            </a:r>
            <a:endParaRPr lang="en-US" dirty="0"/>
          </a:p>
        </p:txBody>
      </p:sp>
      <p:pic>
        <p:nvPicPr>
          <p:cNvPr id="9" name="Picture 8"/>
          <p:cNvPicPr>
            <a:picLocks noChangeAspect="1"/>
          </p:cNvPicPr>
          <p:nvPr/>
        </p:nvPicPr>
        <p:blipFill>
          <a:blip r:embed="rId3"/>
          <a:stretch>
            <a:fillRect/>
          </a:stretch>
        </p:blipFill>
        <p:spPr>
          <a:xfrm>
            <a:off x="125331" y="1282881"/>
            <a:ext cx="5393844" cy="3736576"/>
          </a:xfrm>
          <a:prstGeom prst="rect">
            <a:avLst/>
          </a:prstGeom>
        </p:spPr>
      </p:pic>
      <p:pic>
        <p:nvPicPr>
          <p:cNvPr id="10" name="Picture 9"/>
          <p:cNvPicPr>
            <a:picLocks noChangeAspect="1"/>
          </p:cNvPicPr>
          <p:nvPr/>
        </p:nvPicPr>
        <p:blipFill>
          <a:blip r:embed="rId4"/>
          <a:stretch>
            <a:fillRect/>
          </a:stretch>
        </p:blipFill>
        <p:spPr>
          <a:xfrm>
            <a:off x="4139245" y="2885376"/>
            <a:ext cx="7947880" cy="3346013"/>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pPr/>
              <a:t>28</a:t>
            </a:fld>
            <a:endParaRPr lang="en-US"/>
          </a:p>
        </p:txBody>
      </p:sp>
      <p:sp>
        <p:nvSpPr>
          <p:cNvPr id="6" name="Rectangle 5"/>
          <p:cNvSpPr/>
          <p:nvPr/>
        </p:nvSpPr>
        <p:spPr>
          <a:xfrm>
            <a:off x="4163309" y="2909440"/>
            <a:ext cx="288376" cy="25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49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29</a:t>
            </a:fld>
            <a:endParaRPr lang="en-US"/>
          </a:p>
        </p:txBody>
      </p:sp>
      <p:sp>
        <p:nvSpPr>
          <p:cNvPr id="2" name="Content Placeholder 1"/>
          <p:cNvSpPr>
            <a:spLocks noGrp="1"/>
          </p:cNvSpPr>
          <p:nvPr>
            <p:ph idx="1"/>
          </p:nvPr>
        </p:nvSpPr>
        <p:spPr>
          <a:xfrm>
            <a:off x="605789" y="1349758"/>
            <a:ext cx="8520103" cy="5235505"/>
          </a:xfrm>
        </p:spPr>
        <p:txBody>
          <a:bodyPr/>
          <a:lstStyle/>
          <a:p>
            <a:r>
              <a:rPr lang="en-US" dirty="0" smtClean="0"/>
              <a:t>Reporting </a:t>
            </a:r>
            <a:r>
              <a:rPr lang="en-US" dirty="0" smtClean="0"/>
              <a:t>and Hot Topic Analytics Quick Flow Demo Card</a:t>
            </a:r>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4949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303209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Reporting and Dashboard Overview</a:t>
            </a:r>
            <a:endParaRPr lang="en-US" dirty="0"/>
          </a:p>
        </p:txBody>
      </p:sp>
      <p:sp>
        <p:nvSpPr>
          <p:cNvPr id="8" name="Text Placeholder 7"/>
          <p:cNvSpPr>
            <a:spLocks noGrp="1"/>
          </p:cNvSpPr>
          <p:nvPr>
            <p:ph type="body" sz="quarter" idx="13"/>
          </p:nvPr>
        </p:nvSpPr>
        <p:spPr/>
        <p:txBody>
          <a:bodyPr/>
          <a:lstStyle/>
          <a:p>
            <a:r>
              <a:rPr lang="en-US" dirty="0" smtClean="0"/>
              <a:t>More than 100 reports provided</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4</a:t>
            </a:fld>
            <a:endParaRPr lang="en-US" dirty="0"/>
          </a:p>
        </p:txBody>
      </p:sp>
      <p:sp>
        <p:nvSpPr>
          <p:cNvPr id="15" name="Content Placeholder 7"/>
          <p:cNvSpPr>
            <a:spLocks noGrp="1"/>
          </p:cNvSpPr>
          <p:nvPr>
            <p:ph idx="1"/>
          </p:nvPr>
        </p:nvSpPr>
        <p:spPr>
          <a:xfrm>
            <a:off x="946786" y="1728000"/>
            <a:ext cx="5610425" cy="4452138"/>
          </a:xfrm>
        </p:spPr>
        <p:txBody>
          <a:bodyPr>
            <a:normAutofit lnSpcReduction="10000"/>
          </a:bodyPr>
          <a:lstStyle/>
          <a:p>
            <a:r>
              <a:rPr lang="en-US" dirty="0"/>
              <a:t>Reporting</a:t>
            </a:r>
          </a:p>
          <a:p>
            <a:pPr lvl="1"/>
            <a:r>
              <a:rPr lang="en-US" sz="1500" dirty="0"/>
              <a:t>Easily create operational or analytical reports</a:t>
            </a:r>
          </a:p>
          <a:p>
            <a:pPr lvl="1"/>
            <a:r>
              <a:rPr lang="en-US" sz="1500" dirty="0"/>
              <a:t>Shared or private</a:t>
            </a:r>
          </a:p>
          <a:p>
            <a:pPr lvl="1"/>
            <a:r>
              <a:rPr lang="en-US" sz="1500" dirty="0"/>
              <a:t>Multiple levels of grouping, stacked/grouped bar </a:t>
            </a:r>
            <a:r>
              <a:rPr lang="en-US" sz="1500" dirty="0" smtClean="0"/>
              <a:t>charts, line charts for trend reports</a:t>
            </a:r>
            <a:endParaRPr lang="en-US" sz="1500" dirty="0"/>
          </a:p>
          <a:p>
            <a:pPr lvl="1"/>
            <a:r>
              <a:rPr lang="en-US" sz="1500" dirty="0"/>
              <a:t>Support multiple functions (sum, count, average)</a:t>
            </a:r>
          </a:p>
          <a:p>
            <a:pPr lvl="1"/>
            <a:r>
              <a:rPr lang="en-US" sz="1500" dirty="0" smtClean="0"/>
              <a:t>Group </a:t>
            </a:r>
            <a:r>
              <a:rPr lang="en-US" sz="1500" dirty="0"/>
              <a:t>date by period (year, month, day…), Group by and filter by related entity fields</a:t>
            </a:r>
          </a:p>
          <a:p>
            <a:pPr>
              <a:lnSpc>
                <a:spcPct val="100000"/>
              </a:lnSpc>
            </a:pPr>
            <a:r>
              <a:rPr lang="en-US" dirty="0"/>
              <a:t>Dashboard</a:t>
            </a:r>
          </a:p>
          <a:p>
            <a:pPr lvl="1"/>
            <a:r>
              <a:rPr lang="en-US" sz="1400" dirty="0"/>
              <a:t>Can be the landing page or accessed easily through main menu</a:t>
            </a:r>
          </a:p>
          <a:p>
            <a:pPr lvl="1"/>
            <a:r>
              <a:rPr lang="en-US" sz="1400" dirty="0"/>
              <a:t>Drag &amp; Drop to rearrange reports order</a:t>
            </a:r>
          </a:p>
          <a:p>
            <a:pPr lvl="1"/>
            <a:r>
              <a:rPr lang="en-US" sz="1400" dirty="0"/>
              <a:t>Easily configure report size</a:t>
            </a:r>
          </a:p>
          <a:p>
            <a:pPr lvl="1"/>
            <a:r>
              <a:rPr lang="en-US" sz="1400" dirty="0"/>
              <a:t>Responsive web design</a:t>
            </a:r>
          </a:p>
          <a:p>
            <a:pPr lvl="1"/>
            <a:endParaRPr lang="en-US" sz="1867" dirty="0"/>
          </a:p>
          <a:p>
            <a:pPr lvl="1"/>
            <a:endParaRPr lang="en-US" sz="1867" dirty="0"/>
          </a:p>
        </p:txBody>
      </p:sp>
      <p:pic>
        <p:nvPicPr>
          <p:cNvPr id="7" name="Picture 2" descr="C:\Users\kisel\AppData\Local\Microsoft\Windows\Temporary Internet Files\Content.Outlook\78RN231L\MaaS_reports_related-fields_S2_v7 (2).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66794" y="3934519"/>
            <a:ext cx="4553345" cy="2445644"/>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77964" y="1074731"/>
            <a:ext cx="4907509" cy="2652708"/>
          </a:xfrm>
          <a:prstGeom prst="rect">
            <a:avLst/>
          </a:prstGeom>
          <a:noFill/>
          <a:ln w="3175">
            <a:solidFill>
              <a:schemeClr val="tx1"/>
            </a:solidFill>
          </a:ln>
        </p:spPr>
      </p:pic>
      <p:sp>
        <p:nvSpPr>
          <p:cNvPr id="9" name="Rectangle 8"/>
          <p:cNvSpPr/>
          <p:nvPr/>
        </p:nvSpPr>
        <p:spPr>
          <a:xfrm>
            <a:off x="6677964" y="1074731"/>
            <a:ext cx="516920" cy="12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26" y="3945891"/>
            <a:ext cx="516920" cy="128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9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Flexible Reporting Framework</a:t>
            </a:r>
            <a:endParaRPr lang="en-US" dirty="0"/>
          </a:p>
        </p:txBody>
      </p:sp>
      <p:sp>
        <p:nvSpPr>
          <p:cNvPr id="2" name="Subtitle 1"/>
          <p:cNvSpPr>
            <a:spLocks noGrp="1"/>
          </p:cNvSpPr>
          <p:nvPr>
            <p:ph type="body" sz="quarter" idx="13"/>
          </p:nvPr>
        </p:nvSpPr>
        <p:spPr/>
        <p:txBody>
          <a:bodyPr/>
          <a:lstStyle/>
          <a:p>
            <a:r>
              <a:rPr lang="en-US" dirty="0" smtClean="0"/>
              <a:t>State </a:t>
            </a:r>
            <a:r>
              <a:rPr lang="en-US" dirty="0"/>
              <a:t>of the art reporting and analytics</a:t>
            </a:r>
          </a:p>
          <a:p>
            <a:endParaRPr lang="en-US" dirty="0"/>
          </a:p>
        </p:txBody>
      </p:sp>
      <p:sp>
        <p:nvSpPr>
          <p:cNvPr id="7" name="Slide Number Placeholder 6"/>
          <p:cNvSpPr>
            <a:spLocks noGrp="1"/>
          </p:cNvSpPr>
          <p:nvPr>
            <p:ph type="sldNum" sz="quarter" idx="4"/>
          </p:nvPr>
        </p:nvSpPr>
        <p:spPr/>
        <p:txBody>
          <a:bodyPr/>
          <a:lstStyle/>
          <a:p>
            <a:fld id="{B016F8AB-BCEA-4347-8BA6-BE776009BC89}" type="slidenum">
              <a:rPr lang="en-US" smtClean="0"/>
              <a:t>5</a:t>
            </a:fld>
            <a:endParaRPr lang="en-US"/>
          </a:p>
        </p:txBody>
      </p:sp>
      <p:sp>
        <p:nvSpPr>
          <p:cNvPr id="4" name="Content Placeholder 3"/>
          <p:cNvSpPr>
            <a:spLocks noGrp="1"/>
          </p:cNvSpPr>
          <p:nvPr>
            <p:ph idx="1"/>
          </p:nvPr>
        </p:nvSpPr>
        <p:spPr>
          <a:xfrm>
            <a:off x="548640" y="1644560"/>
            <a:ext cx="3886197" cy="4452138"/>
          </a:xfrm>
        </p:spPr>
        <p:txBody>
          <a:bodyPr>
            <a:normAutofit/>
          </a:bodyPr>
          <a:lstStyle/>
          <a:p>
            <a:pPr marL="380990" lvl="1" indent="-380990">
              <a:buFont typeface="Arial" panose="020B0604020202020204" pitchFamily="34" charset="0"/>
              <a:buChar char="•"/>
            </a:pPr>
            <a:r>
              <a:rPr lang="en-US" dirty="0" smtClean="0"/>
              <a:t>Intuitive User Experience.</a:t>
            </a:r>
          </a:p>
          <a:p>
            <a:pPr marL="380990" lvl="1" indent="-380990">
              <a:buFont typeface="Arial" panose="020B0604020202020204" pitchFamily="34" charset="0"/>
              <a:buChar char="•"/>
            </a:pPr>
            <a:r>
              <a:rPr lang="en-US" dirty="0" smtClean="0"/>
              <a:t>Group </a:t>
            </a:r>
            <a:r>
              <a:rPr lang="en-US" dirty="0"/>
              <a:t>by and filter by related entity </a:t>
            </a:r>
            <a:r>
              <a:rPr lang="en-US" dirty="0" smtClean="0"/>
              <a:t>fields and to many levels.</a:t>
            </a:r>
            <a:endParaRPr lang="en-US" dirty="0"/>
          </a:p>
          <a:p>
            <a:pPr marL="380990" lvl="1" indent="-380990">
              <a:buFont typeface="Arial" panose="020B0604020202020204" pitchFamily="34" charset="0"/>
              <a:buChar char="•"/>
            </a:pPr>
            <a:r>
              <a:rPr lang="en-US" dirty="0" smtClean="0"/>
              <a:t>Reports can be saved publicly or private depending on permissions.</a:t>
            </a:r>
          </a:p>
          <a:p>
            <a:pPr marL="380990" lvl="1" indent="-380990">
              <a:buFont typeface="Arial" panose="020B0604020202020204" pitchFamily="34" charset="0"/>
              <a:buChar char="•"/>
            </a:pPr>
            <a:r>
              <a:rPr lang="en-US" dirty="0" smtClean="0"/>
              <a:t>Sliced </a:t>
            </a:r>
            <a:r>
              <a:rPr lang="en-US" dirty="0"/>
              <a:t>drilldown from chart to operation </a:t>
            </a:r>
            <a:r>
              <a:rPr lang="en-US" dirty="0" smtClean="0"/>
              <a:t>grids.</a:t>
            </a:r>
            <a:endParaRPr lang="en-US" dirty="0"/>
          </a:p>
          <a:p>
            <a:pPr marL="380990" lvl="1" indent="-380990">
              <a:buFont typeface="Arial" panose="020B0604020202020204" pitchFamily="34" charset="0"/>
              <a:buChar char="•"/>
            </a:pPr>
            <a:r>
              <a:rPr lang="en-US" dirty="0" smtClean="0"/>
              <a:t>Fast performance.</a:t>
            </a:r>
            <a:endParaRPr lang="en-US" dirty="0"/>
          </a:p>
          <a:p>
            <a:endParaRPr lang="en-US" dirty="0"/>
          </a:p>
        </p:txBody>
      </p:sp>
      <p:pic>
        <p:nvPicPr>
          <p:cNvPr id="5" name="Picture 4"/>
          <p:cNvPicPr>
            <a:picLocks noChangeAspect="1"/>
          </p:cNvPicPr>
          <p:nvPr/>
        </p:nvPicPr>
        <p:blipFill>
          <a:blip r:embed="rId3"/>
          <a:stretch>
            <a:fillRect/>
          </a:stretch>
        </p:blipFill>
        <p:spPr>
          <a:xfrm>
            <a:off x="4832983" y="1584962"/>
            <a:ext cx="7171957" cy="3606471"/>
          </a:xfrm>
          <a:prstGeom prst="rect">
            <a:avLst/>
          </a:prstGeom>
        </p:spPr>
      </p:pic>
      <p:sp>
        <p:nvSpPr>
          <p:cNvPr id="8" name="Rectangle 7"/>
          <p:cNvSpPr/>
          <p:nvPr/>
        </p:nvSpPr>
        <p:spPr>
          <a:xfrm>
            <a:off x="4857047" y="1609026"/>
            <a:ext cx="749670" cy="14758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953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Based </a:t>
            </a:r>
            <a:r>
              <a:rPr lang="en-US" dirty="0" smtClean="0"/>
              <a:t>Reporting</a:t>
            </a:r>
            <a:endParaRPr lang="en-US" dirty="0"/>
          </a:p>
        </p:txBody>
      </p:sp>
      <p:sp>
        <p:nvSpPr>
          <p:cNvPr id="3" name="Text Placeholder 2"/>
          <p:cNvSpPr>
            <a:spLocks noGrp="1"/>
          </p:cNvSpPr>
          <p:nvPr>
            <p:ph type="body" sz="quarter" idx="13"/>
          </p:nvPr>
        </p:nvSpPr>
        <p:spPr/>
        <p:txBody>
          <a:bodyPr/>
          <a:lstStyle/>
          <a:p>
            <a:r>
              <a:rPr lang="en-US" dirty="0"/>
              <a:t>Add new calculated fields to a record</a:t>
            </a:r>
          </a:p>
          <a:p>
            <a:endParaRPr lang="en-US" dirty="0"/>
          </a:p>
        </p:txBody>
      </p:sp>
      <p:pic>
        <p:nvPicPr>
          <p:cNvPr id="5" name="Picture 4"/>
          <p:cNvPicPr>
            <a:picLocks noChangeAspect="1"/>
          </p:cNvPicPr>
          <p:nvPr/>
        </p:nvPicPr>
        <p:blipFill>
          <a:blip r:embed="rId3"/>
          <a:stretch>
            <a:fillRect/>
          </a:stretch>
        </p:blipFill>
        <p:spPr>
          <a:xfrm>
            <a:off x="6451113" y="1799167"/>
            <a:ext cx="4966139" cy="3439583"/>
          </a:xfrm>
          <a:prstGeom prst="rect">
            <a:avLst/>
          </a:prstGeom>
          <a:ln>
            <a:solidFill>
              <a:schemeClr val="tx1"/>
            </a:solidFill>
          </a:ln>
        </p:spPr>
      </p:pic>
      <p:sp>
        <p:nvSpPr>
          <p:cNvPr id="6" name="Content Placeholder 7"/>
          <p:cNvSpPr txBox="1">
            <a:spLocks/>
          </p:cNvSpPr>
          <p:nvPr/>
        </p:nvSpPr>
        <p:spPr>
          <a:xfrm>
            <a:off x="438914" y="1799165"/>
            <a:ext cx="5628153" cy="4078819"/>
          </a:xfrm>
          <a:prstGeom prst="rect">
            <a:avLst/>
          </a:prstGeom>
        </p:spPr>
        <p:txBody>
          <a:bodyPr/>
          <a:lstStyle>
            <a:lvl1pPr marL="0" indent="0" algn="l" defTabSz="457143"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159"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42" indent="-169842" algn="l" defTabSz="457143"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271" indent="-180953" algn="l" defTabSz="457143"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842" indent="-150795" algn="l" defTabSz="457143"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5714" indent="0" algn="l" defTabSz="457143"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428" indent="-228573"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1" indent="-228573"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4" indent="-228573" algn="l" defTabSz="457143"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700" dirty="0">
                <a:latin typeface="+mn-lt"/>
              </a:rPr>
              <a:t>Values based on calculation can be used in analytical reports</a:t>
            </a:r>
          </a:p>
          <a:p>
            <a:pPr lvl="1"/>
            <a:r>
              <a:rPr lang="en-US" sz="1700" dirty="0">
                <a:latin typeface="+mn-lt"/>
              </a:rPr>
              <a:t>The following calculation templates are  provided</a:t>
            </a:r>
            <a:endParaRPr lang="en-US" sz="1700" dirty="0">
              <a:solidFill>
                <a:srgbClr val="0096D6"/>
              </a:solidFill>
              <a:latin typeface="+mn-lt"/>
            </a:endParaRPr>
          </a:p>
          <a:p>
            <a:pPr marL="182875" lvl="1" indent="-182875" defTabSz="914377">
              <a:lnSpc>
                <a:spcPct val="90000"/>
              </a:lnSpc>
              <a:spcBef>
                <a:spcPts val="1200"/>
              </a:spcBef>
              <a:buFont typeface="Arial" panose="020B0604020202020204" pitchFamily="34" charset="0"/>
              <a:buChar char="–"/>
            </a:pPr>
            <a:r>
              <a:rPr lang="en-US" sz="1400" dirty="0">
                <a:solidFill>
                  <a:schemeClr val="tx1"/>
                </a:solidFill>
                <a:latin typeface="+mn-lt"/>
                <a:cs typeface="+mn-cs"/>
              </a:rPr>
              <a:t>Number of times a field was changed (e.g. count the number of reassignments)</a:t>
            </a:r>
          </a:p>
          <a:p>
            <a:pPr marL="182875" lvl="1" indent="-182875" defTabSz="914377">
              <a:lnSpc>
                <a:spcPct val="90000"/>
              </a:lnSpc>
              <a:spcBef>
                <a:spcPts val="1200"/>
              </a:spcBef>
              <a:buFont typeface="Arial" panose="020B0604020202020204" pitchFamily="34" charset="0"/>
              <a:buChar char="–"/>
            </a:pPr>
            <a:r>
              <a:rPr lang="en-US" sz="1400" dirty="0">
                <a:solidFill>
                  <a:schemeClr val="tx1"/>
                </a:solidFill>
                <a:latin typeface="+mn-lt"/>
                <a:cs typeface="+mn-cs"/>
              </a:rPr>
              <a:t>Was in phase (e.g. was incident escalated?)</a:t>
            </a:r>
          </a:p>
          <a:p>
            <a:pPr marL="182875" lvl="1" indent="-182875" defTabSz="914377">
              <a:lnSpc>
                <a:spcPct val="90000"/>
              </a:lnSpc>
              <a:spcBef>
                <a:spcPts val="1200"/>
              </a:spcBef>
              <a:buFont typeface="Arial" panose="020B0604020202020204" pitchFamily="34" charset="0"/>
              <a:buChar char="–"/>
            </a:pPr>
            <a:r>
              <a:rPr lang="en-US" sz="1400" dirty="0">
                <a:solidFill>
                  <a:schemeClr val="tx1"/>
                </a:solidFill>
                <a:latin typeface="+mn-lt"/>
                <a:cs typeface="+mn-cs"/>
              </a:rPr>
              <a:t>Was a field set to specific value (e.g. was assigned to XXX group?)</a:t>
            </a:r>
          </a:p>
          <a:p>
            <a:pPr marL="182875" lvl="1" indent="-182875" defTabSz="914377">
              <a:lnSpc>
                <a:spcPct val="90000"/>
              </a:lnSpc>
              <a:spcBef>
                <a:spcPts val="1200"/>
              </a:spcBef>
              <a:buFont typeface="Arial" panose="020B0604020202020204" pitchFamily="34" charset="0"/>
              <a:buChar char="–"/>
            </a:pPr>
            <a:r>
              <a:rPr lang="en-US" sz="1400" dirty="0">
                <a:solidFill>
                  <a:schemeClr val="tx1"/>
                </a:solidFill>
                <a:latin typeface="+mn-lt"/>
                <a:cs typeface="+mn-cs"/>
              </a:rPr>
              <a:t>Duration of phase (e.g. duration of classify phase)</a:t>
            </a:r>
          </a:p>
          <a:p>
            <a:pPr marL="182875" lvl="1" indent="-182875" defTabSz="914377">
              <a:lnSpc>
                <a:spcPct val="90000"/>
              </a:lnSpc>
              <a:spcBef>
                <a:spcPts val="1200"/>
              </a:spcBef>
              <a:buFont typeface="Arial" panose="020B0604020202020204" pitchFamily="34" charset="0"/>
              <a:buChar char="–"/>
            </a:pPr>
            <a:r>
              <a:rPr lang="en-US" sz="1400" dirty="0">
                <a:solidFill>
                  <a:schemeClr val="tx1"/>
                </a:solidFill>
                <a:latin typeface="+mn-lt"/>
                <a:cs typeface="+mn-cs"/>
              </a:rPr>
              <a:t>Duration between enter phase 1 to leave phase 2 (e.g. duration between </a:t>
            </a:r>
            <a:r>
              <a:rPr lang="en-US" sz="1400" dirty="0">
                <a:solidFill>
                  <a:prstClr val="black"/>
                </a:solidFill>
                <a:latin typeface="+mn-lt"/>
              </a:rPr>
              <a:t>entering log phase to exit execute phase)</a:t>
            </a:r>
          </a:p>
        </p:txBody>
      </p:sp>
      <p:sp>
        <p:nvSpPr>
          <p:cNvPr id="8" name="Slide Number Placeholder 7"/>
          <p:cNvSpPr>
            <a:spLocks noGrp="1"/>
          </p:cNvSpPr>
          <p:nvPr>
            <p:ph type="sldNum" sz="quarter" idx="4"/>
          </p:nvPr>
        </p:nvSpPr>
        <p:spPr/>
        <p:txBody>
          <a:bodyPr/>
          <a:lstStyle/>
          <a:p>
            <a:fld id="{0FB999A9-77CE-4AD1-9911-24A29F08BC34}" type="slidenum">
              <a:rPr lang="en-US" smtClean="0"/>
              <a:pPr/>
              <a:t>6</a:t>
            </a:fld>
            <a:endParaRPr lang="en-US" dirty="0"/>
          </a:p>
        </p:txBody>
      </p:sp>
    </p:spTree>
    <p:extLst>
      <p:ext uri="{BB962C8B-B14F-4D97-AF65-F5344CB8AC3E}">
        <p14:creationId xmlns:p14="http://schemas.microsoft.com/office/powerpoint/2010/main" val="3488429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562711" y="4957066"/>
          <a:ext cx="11129107" cy="1104053"/>
        </p:xfrm>
        <a:graphic>
          <a:graphicData uri="http://schemas.openxmlformats.org/drawingml/2006/table">
            <a:tbl>
              <a:tblPr firstRow="1" bandRow="1">
                <a:tableStyleId>{69012ECD-51FC-41F1-AA8D-1B2483CD663E}</a:tableStyleId>
              </a:tblPr>
              <a:tblGrid>
                <a:gridCol w="4906912"/>
                <a:gridCol w="6222195"/>
              </a:tblGrid>
              <a:tr h="494453">
                <a:tc>
                  <a:txBody>
                    <a:bodyPr/>
                    <a:lstStyle/>
                    <a:p>
                      <a:r>
                        <a:rPr lang="en-US" sz="2100" noProof="0" dirty="0" smtClean="0"/>
                        <a:t>Operational raw data report</a:t>
                      </a:r>
                      <a:endParaRPr lang="en-US" sz="2100" noProof="0" dirty="0"/>
                    </a:p>
                  </a:txBody>
                  <a:tcPr marL="121920" marR="121920" marT="60960" marB="60960"/>
                </a:tc>
                <a:tc>
                  <a:txBody>
                    <a:bodyPr/>
                    <a:lstStyle/>
                    <a:p>
                      <a:r>
                        <a:rPr lang="fr-FR" sz="2100" dirty="0" smtClean="0"/>
                        <a:t>Survey </a:t>
                      </a:r>
                      <a:r>
                        <a:rPr lang="en-US" sz="2100" noProof="0" dirty="0" smtClean="0"/>
                        <a:t>analytic</a:t>
                      </a:r>
                      <a:r>
                        <a:rPr lang="fr-FR" sz="2100" dirty="0" smtClean="0"/>
                        <a:t> report</a:t>
                      </a:r>
                      <a:endParaRPr lang="en-US" sz="2100" dirty="0"/>
                    </a:p>
                  </a:txBody>
                  <a:tcPr marL="121920" marR="121920" marT="60960" marB="60960"/>
                </a:tc>
              </a:tr>
              <a:tr h="609600">
                <a:tc>
                  <a:txBody>
                    <a:bodyPr/>
                    <a:lstStyle/>
                    <a:p>
                      <a:pPr marL="285750" indent="-285750">
                        <a:buFont typeface="Arial" panose="020B0604020202020204" pitchFamily="34" charset="0"/>
                        <a:buChar char="•"/>
                      </a:pPr>
                      <a:r>
                        <a:rPr lang="en-US" sz="1600" noProof="0" dirty="0" smtClean="0"/>
                        <a:t>Operational reports without groupings or functions</a:t>
                      </a:r>
                    </a:p>
                    <a:p>
                      <a:pPr marL="285750" indent="-285750">
                        <a:buFont typeface="Arial" panose="020B0604020202020204" pitchFamily="34" charset="0"/>
                        <a:buChar char="•"/>
                      </a:pPr>
                      <a:r>
                        <a:rPr lang="en-US" sz="1600" noProof="0" dirty="0" smtClean="0"/>
                        <a:t>Only the grid report is available</a:t>
                      </a:r>
                      <a:endParaRPr lang="en-US" sz="1600" noProof="0" dirty="0"/>
                    </a:p>
                  </a:txBody>
                  <a:tcPr marL="121920" marR="121920" marT="60960" marB="60960"/>
                </a:tc>
                <a:tc>
                  <a:txBody>
                    <a:bodyPr/>
                    <a:lstStyle/>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Analytic reports that are based on a survey record</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Used to display results of a survey</a:t>
                      </a:r>
                      <a:endParaRPr lang="en-US" sz="1600" kern="1200" dirty="0">
                        <a:solidFill>
                          <a:schemeClr val="tx1"/>
                        </a:solidFill>
                        <a:latin typeface="+mn-lt"/>
                        <a:ea typeface="+mn-ea"/>
                        <a:cs typeface="+mn-cs"/>
                      </a:endParaRPr>
                    </a:p>
                  </a:txBody>
                  <a:tcPr marL="121920" marR="121920" marT="60960" marB="6096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13007786"/>
              </p:ext>
            </p:extLst>
          </p:nvPr>
        </p:nvGraphicFramePr>
        <p:xfrm>
          <a:off x="571812" y="1400984"/>
          <a:ext cx="11110906" cy="3298613"/>
        </p:xfrm>
        <a:graphic>
          <a:graphicData uri="http://schemas.openxmlformats.org/drawingml/2006/table">
            <a:tbl>
              <a:tblPr firstRow="1" bandRow="1">
                <a:tableStyleId>{69012ECD-51FC-41F1-AA8D-1B2483CD663E}</a:tableStyleId>
              </a:tblPr>
              <a:tblGrid>
                <a:gridCol w="4764815"/>
                <a:gridCol w="6346091"/>
              </a:tblGrid>
              <a:tr h="494453">
                <a:tc>
                  <a:txBody>
                    <a:bodyPr/>
                    <a:lstStyle/>
                    <a:p>
                      <a:r>
                        <a:rPr lang="en-US" sz="2100" noProof="0" dirty="0" smtClean="0"/>
                        <a:t>Operational report</a:t>
                      </a:r>
                      <a:endParaRPr lang="en-US" sz="2100" noProof="0" dirty="0"/>
                    </a:p>
                  </a:txBody>
                  <a:tcPr marL="121920" marR="121920" marT="60960" marB="60960"/>
                </a:tc>
                <a:tc>
                  <a:txBody>
                    <a:bodyPr/>
                    <a:lstStyle/>
                    <a:p>
                      <a:r>
                        <a:rPr lang="en-US" sz="2100" dirty="0" smtClean="0"/>
                        <a:t>Analytic report</a:t>
                      </a:r>
                      <a:endParaRPr lang="en-US" sz="2100" dirty="0"/>
                    </a:p>
                  </a:txBody>
                  <a:tcPr marL="121920" marR="121920" marT="60960" marB="60960"/>
                </a:tc>
              </a:tr>
              <a:tr h="2804160">
                <a:tc>
                  <a:txBody>
                    <a:bodyPr/>
                    <a:lstStyle/>
                    <a:p>
                      <a:pPr marL="285750" indent="-285750">
                        <a:buFont typeface="Arial" panose="020B0604020202020204" pitchFamily="34" charset="0"/>
                        <a:buChar char="•"/>
                      </a:pPr>
                      <a:r>
                        <a:rPr lang="en-US" sz="1600" noProof="0" dirty="0" smtClean="0"/>
                        <a:t>Reports that reflect real-time data for a record type</a:t>
                      </a:r>
                    </a:p>
                    <a:p>
                      <a:pPr marL="285750" indent="-285750">
                        <a:buFont typeface="Arial" panose="020B0604020202020204" pitchFamily="34" charset="0"/>
                        <a:buChar char="•"/>
                      </a:pPr>
                      <a:r>
                        <a:rPr lang="en-US" sz="1600" noProof="0" dirty="0" smtClean="0"/>
                        <a:t>Generated on the fly</a:t>
                      </a:r>
                    </a:p>
                    <a:p>
                      <a:pPr marL="285750" indent="-285750">
                        <a:buFont typeface="Arial" panose="020B0604020202020204" pitchFamily="34" charset="0"/>
                        <a:buChar char="•"/>
                      </a:pPr>
                      <a:r>
                        <a:rPr lang="en-US" sz="1600" noProof="0" dirty="0" smtClean="0"/>
                        <a:t>Limited to xx,000* lines of raw data</a:t>
                      </a:r>
                    </a:p>
                    <a:p>
                      <a:pPr marL="285750" indent="-285750">
                        <a:buFont typeface="Arial" panose="020B0604020202020204" pitchFamily="34" charset="0"/>
                        <a:buChar char="•"/>
                      </a:pPr>
                      <a:r>
                        <a:rPr lang="en-US" sz="1600" noProof="0" dirty="0" smtClean="0"/>
                        <a:t>Cannot be grouped by time field properties</a:t>
                      </a:r>
                    </a:p>
                    <a:p>
                      <a:pPr marL="285750" indent="-285750">
                        <a:buFont typeface="Arial" panose="020B0604020202020204" pitchFamily="34" charset="0"/>
                        <a:buChar char="•"/>
                      </a:pPr>
                      <a:r>
                        <a:rPr lang="en-US" sz="1600" noProof="0" dirty="0" smtClean="0"/>
                        <a:t>Can be generated by all users</a:t>
                      </a:r>
                    </a:p>
                    <a:p>
                      <a:pPr marL="285750" indent="-285750">
                        <a:buFont typeface="Arial" panose="020B0604020202020204" pitchFamily="34" charset="0"/>
                        <a:buChar char="•"/>
                      </a:pPr>
                      <a:r>
                        <a:rPr lang="en-US" sz="1600" noProof="0" dirty="0" smtClean="0"/>
                        <a:t>Reflects the data domains of the user viewing the report</a:t>
                      </a:r>
                    </a:p>
                    <a:p>
                      <a:pPr marL="285750" indent="-285750">
                        <a:buFont typeface="Arial" panose="020B0604020202020204" pitchFamily="34" charset="0"/>
                        <a:buChar char="•"/>
                      </a:pPr>
                      <a:r>
                        <a:rPr lang="en-US" sz="1600" noProof="0" dirty="0" smtClean="0"/>
                        <a:t>Calculated fields</a:t>
                      </a:r>
                      <a:r>
                        <a:rPr lang="en-US" sz="1600" baseline="0" noProof="0" dirty="0" smtClean="0"/>
                        <a:t> not available</a:t>
                      </a:r>
                    </a:p>
                    <a:p>
                      <a:pPr marL="285750" indent="-285750">
                        <a:buFont typeface="Arial" panose="020B0604020202020204" pitchFamily="34" charset="0"/>
                        <a:buChar char="•"/>
                      </a:pPr>
                      <a:r>
                        <a:rPr lang="en-US" sz="1600" kern="1200" baseline="0" noProof="0" dirty="0" smtClean="0">
                          <a:solidFill>
                            <a:schemeClr val="tx1"/>
                          </a:solidFill>
                          <a:latin typeface="+mn-lt"/>
                          <a:ea typeface="+mn-ea"/>
                          <a:cs typeface="+mn-cs"/>
                        </a:rPr>
                        <a:t>Aggregated data limited*</a:t>
                      </a:r>
                      <a:endParaRPr lang="en-US" sz="1600" kern="1200" noProof="0" dirty="0">
                        <a:solidFill>
                          <a:schemeClr val="tx1"/>
                        </a:solidFill>
                        <a:latin typeface="+mn-lt"/>
                        <a:ea typeface="+mn-ea"/>
                        <a:cs typeface="+mn-cs"/>
                      </a:endParaRPr>
                    </a:p>
                  </a:txBody>
                  <a:tcPr marL="121920" marR="121920" marT="60960" marB="60960"/>
                </a:tc>
                <a:tc>
                  <a:txBody>
                    <a:bodyPr/>
                    <a:lstStyle/>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Reports that reflect historic data for a record type over time</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Calculated according to a defined schedule</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No limit to the raw data</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Can be grouped by time field properties</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Can use calculated fields</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Can be set as active or inactive; the active reports are counted toward the quota* defined for the tenant</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Reflects the data domains of the user that created the report</a:t>
                      </a:r>
                    </a:p>
                    <a:p>
                      <a:pPr marL="285750" indent="-285750" algn="l" defTabSz="457200" rtl="0" eaLnBrk="1" latinLnBrk="0" hangingPunct="1">
                        <a:buFont typeface="Arial" panose="020B0604020202020204" pitchFamily="34" charset="0"/>
                        <a:buChar char="•"/>
                      </a:pPr>
                      <a:r>
                        <a:rPr lang="en-US" sz="1600" kern="1200" dirty="0" smtClean="0">
                          <a:solidFill>
                            <a:schemeClr val="tx1"/>
                          </a:solidFill>
                          <a:latin typeface="+mn-lt"/>
                          <a:ea typeface="+mn-ea"/>
                          <a:cs typeface="+mn-cs"/>
                        </a:rPr>
                        <a:t>COMPLEX_TYPE, IMAGE, LARGE_TEXT, and RICH_TEXT field</a:t>
                      </a:r>
                      <a:r>
                        <a:rPr lang="en-US" sz="1600" kern="1200" baseline="0" dirty="0" smtClean="0">
                          <a:solidFill>
                            <a:schemeClr val="tx1"/>
                          </a:solidFill>
                          <a:latin typeface="+mn-lt"/>
                          <a:ea typeface="+mn-ea"/>
                          <a:cs typeface="+mn-cs"/>
                        </a:rPr>
                        <a:t> types</a:t>
                      </a:r>
                      <a:r>
                        <a:rPr lang="en-US" sz="1600" kern="1200" dirty="0" smtClean="0">
                          <a:solidFill>
                            <a:schemeClr val="tx1"/>
                          </a:solidFill>
                          <a:latin typeface="+mn-lt"/>
                          <a:ea typeface="+mn-ea"/>
                          <a:cs typeface="+mn-cs"/>
                        </a:rPr>
                        <a:t> not available</a:t>
                      </a:r>
                    </a:p>
                    <a:p>
                      <a:pPr marL="285750" indent="-285750">
                        <a:buFont typeface="Arial" panose="020B0604020202020204" pitchFamily="34" charset="0"/>
                        <a:buChar char="•"/>
                      </a:pPr>
                      <a:r>
                        <a:rPr lang="en-US" sz="1600" kern="1200" baseline="0" noProof="0" dirty="0" smtClean="0">
                          <a:solidFill>
                            <a:schemeClr val="tx1"/>
                          </a:solidFill>
                          <a:latin typeface="+mn-lt"/>
                          <a:ea typeface="+mn-ea"/>
                          <a:cs typeface="+mn-cs"/>
                        </a:rPr>
                        <a:t>Aggregated data limited*</a:t>
                      </a:r>
                      <a:endParaRPr lang="en-US" sz="1600" kern="1200" noProof="0" dirty="0">
                        <a:solidFill>
                          <a:schemeClr val="tx1"/>
                        </a:solidFill>
                        <a:latin typeface="+mn-lt"/>
                        <a:ea typeface="+mn-ea"/>
                        <a:cs typeface="+mn-cs"/>
                      </a:endParaRPr>
                    </a:p>
                  </a:txBody>
                  <a:tcPr marL="121920" marR="121920" marT="60960" marB="60960"/>
                </a:tc>
              </a:tr>
            </a:tbl>
          </a:graphicData>
        </a:graphic>
      </p:graphicFrame>
      <p:sp>
        <p:nvSpPr>
          <p:cNvPr id="3" name="Title 2"/>
          <p:cNvSpPr>
            <a:spLocks noGrp="1"/>
          </p:cNvSpPr>
          <p:nvPr>
            <p:ph type="title"/>
          </p:nvPr>
        </p:nvSpPr>
        <p:spPr>
          <a:xfrm>
            <a:off x="946786" y="188639"/>
            <a:ext cx="10311765" cy="657844"/>
          </a:xfrm>
        </p:spPr>
        <p:txBody>
          <a:bodyPr/>
          <a:lstStyle/>
          <a:p>
            <a:r>
              <a:rPr lang="en-US" dirty="0" smtClean="0"/>
              <a:t>Reporting</a:t>
            </a:r>
            <a:endParaRPr lang="en-US" dirty="0">
              <a:solidFill>
                <a:schemeClr val="tx1"/>
              </a:solidFill>
            </a:endParaRPr>
          </a:p>
        </p:txBody>
      </p:sp>
      <p:sp>
        <p:nvSpPr>
          <p:cNvPr id="10" name="Text Placeholder 9"/>
          <p:cNvSpPr>
            <a:spLocks noGrp="1"/>
          </p:cNvSpPr>
          <p:nvPr>
            <p:ph type="body" sz="quarter" idx="13"/>
          </p:nvPr>
        </p:nvSpPr>
        <p:spPr>
          <a:xfrm>
            <a:off x="950976" y="846483"/>
            <a:ext cx="10311765" cy="418375"/>
          </a:xfrm>
        </p:spPr>
        <p:txBody>
          <a:bodyPr/>
          <a:lstStyle/>
          <a:p>
            <a:r>
              <a:rPr lang="en-US" dirty="0"/>
              <a:t>Reports are organized </a:t>
            </a:r>
            <a:r>
              <a:rPr lang="en-US" dirty="0" smtClean="0"/>
              <a:t>according to four categories</a:t>
            </a:r>
            <a:endParaRPr lang="en-US" dirty="0"/>
          </a:p>
          <a:p>
            <a:endParaRPr lang="en-US" dirty="0"/>
          </a:p>
        </p:txBody>
      </p:sp>
      <p:sp>
        <p:nvSpPr>
          <p:cNvPr id="4" name="Slide Number Placeholder 3"/>
          <p:cNvSpPr>
            <a:spLocks noGrp="1"/>
          </p:cNvSpPr>
          <p:nvPr>
            <p:ph type="sldNum" sz="quarter" idx="4"/>
          </p:nvPr>
        </p:nvSpPr>
        <p:spPr>
          <a:prstGeom prst="rect">
            <a:avLst/>
          </a:prstGeom>
        </p:spPr>
        <p:txBody>
          <a:bodyPr/>
          <a:lstStyle/>
          <a:p>
            <a:fld id="{B016F8AB-BCEA-4347-8BA6-BE776009BC89}" type="slidenum">
              <a:rPr lang="en-US" smtClean="0"/>
              <a:pPr/>
              <a:t>7</a:t>
            </a:fld>
            <a:endParaRPr lang="en-US"/>
          </a:p>
        </p:txBody>
      </p:sp>
      <p:sp>
        <p:nvSpPr>
          <p:cNvPr id="2" name="TextBox 1"/>
          <p:cNvSpPr txBox="1"/>
          <p:nvPr/>
        </p:nvSpPr>
        <p:spPr>
          <a:xfrm>
            <a:off x="946786" y="6227064"/>
            <a:ext cx="914400" cy="914400"/>
          </a:xfrm>
          <a:prstGeom prst="rect">
            <a:avLst/>
          </a:prstGeom>
        </p:spPr>
        <p:txBody>
          <a:bodyPr vert="horz" wrap="none" lIns="0" tIns="0" rIns="0" bIns="0" rtlCol="0">
            <a:normAutofit/>
          </a:bodyPr>
          <a:lstStyle/>
          <a:p>
            <a:pPr marL="0" indent="0">
              <a:spcAft>
                <a:spcPts val="1800"/>
              </a:spcAft>
              <a:buNone/>
            </a:pPr>
            <a:r>
              <a:rPr lang="en-US" sz="1600" dirty="0" smtClean="0"/>
              <a:t>*See the online help for current report specifications.</a:t>
            </a:r>
            <a:endParaRPr lang="en-US" sz="1600" dirty="0"/>
          </a:p>
        </p:txBody>
      </p:sp>
    </p:spTree>
    <p:extLst>
      <p:ext uri="{BB962C8B-B14F-4D97-AF65-F5344CB8AC3E}">
        <p14:creationId xmlns:p14="http://schemas.microsoft.com/office/powerpoint/2010/main" val="283053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System settings in the 2017.11 release</a:t>
            </a:r>
            <a:endParaRPr lang="en-GB" dirty="0"/>
          </a:p>
        </p:txBody>
      </p:sp>
      <p:sp>
        <p:nvSpPr>
          <p:cNvPr id="11" name="Text Placeholder 10"/>
          <p:cNvSpPr>
            <a:spLocks noGrp="1"/>
          </p:cNvSpPr>
          <p:nvPr>
            <p:ph type="body" sz="quarter" idx="13"/>
          </p:nvPr>
        </p:nvSpPr>
        <p:spPr/>
        <p:txBody>
          <a:bodyPr/>
          <a:lstStyle/>
          <a:p>
            <a:r>
              <a:rPr lang="en-US" dirty="0" smtClean="0"/>
              <a:t>See online help for system settings in the current release</a:t>
            </a:r>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8</a:t>
            </a:fld>
            <a:endParaRPr lang="en-US" dirty="0"/>
          </a:p>
        </p:txBody>
      </p:sp>
      <p:sp>
        <p:nvSpPr>
          <p:cNvPr id="5" name="TextBox 4"/>
          <p:cNvSpPr txBox="1"/>
          <p:nvPr/>
        </p:nvSpPr>
        <p:spPr>
          <a:xfrm>
            <a:off x="6874166" y="5703933"/>
            <a:ext cx="3097005" cy="317757"/>
          </a:xfrm>
          <a:prstGeom prst="rect">
            <a:avLst/>
          </a:prstGeom>
        </p:spPr>
        <p:txBody>
          <a:bodyPr vert="horz" wrap="square" lIns="91440" tIns="45720" rIns="91440" bIns="45720" rtlCol="0" anchor="t" anchorCtr="0">
            <a:spAutoFit/>
          </a:bodyPr>
          <a:lstStyle/>
          <a:p>
            <a:r>
              <a:rPr lang="en-US" sz="1400" i="1" dirty="0" smtClean="0">
                <a:ea typeface="Roboto Light" charset="0"/>
                <a:cs typeface="Roboto Light" charset="0"/>
              </a:rPr>
              <a:t>* </a:t>
            </a:r>
            <a:r>
              <a:rPr lang="en-US" sz="1400" i="1" dirty="0" smtClean="0"/>
              <a:t>MSPs </a:t>
            </a:r>
            <a:r>
              <a:rPr lang="en-US" sz="1400" i="1" dirty="0"/>
              <a:t>may control in similar </a:t>
            </a:r>
            <a:r>
              <a:rPr lang="en-US" sz="1400" i="1" dirty="0" smtClean="0"/>
              <a:t>fashion</a:t>
            </a:r>
            <a:endParaRPr lang="en-US" sz="1400" i="1" dirty="0"/>
          </a:p>
        </p:txBody>
      </p:sp>
      <p:sp>
        <p:nvSpPr>
          <p:cNvPr id="6" name="Rectangle 1"/>
          <p:cNvSpPr>
            <a:spLocks noChangeArrowheads="1"/>
          </p:cNvSpPr>
          <p:nvPr/>
        </p:nvSpPr>
        <p:spPr bwMode="auto">
          <a:xfrm>
            <a:off x="-3554412" y="-116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7" name="Table 6"/>
          <p:cNvGraphicFramePr>
            <a:graphicFrameLocks noGrp="1"/>
          </p:cNvGraphicFramePr>
          <p:nvPr>
            <p:extLst>
              <p:ext uri="{D42A27DB-BD31-4B8C-83A1-F6EECF244321}">
                <p14:modId xmlns:p14="http://schemas.microsoft.com/office/powerpoint/2010/main" val="1453977019"/>
              </p:ext>
            </p:extLst>
          </p:nvPr>
        </p:nvGraphicFramePr>
        <p:xfrm>
          <a:off x="574673" y="1570313"/>
          <a:ext cx="11055987" cy="4119880"/>
        </p:xfrm>
        <a:graphic>
          <a:graphicData uri="http://schemas.openxmlformats.org/drawingml/2006/table">
            <a:tbl>
              <a:tblPr firstRow="1" bandRow="1">
                <a:tableStyleId>{912C8C85-51F0-491E-9774-3900AFEF0FD7}</a:tableStyleId>
              </a:tblPr>
              <a:tblGrid>
                <a:gridCol w="1597027"/>
                <a:gridCol w="3799389"/>
                <a:gridCol w="2091581"/>
                <a:gridCol w="2255626"/>
                <a:gridCol w="1312364"/>
              </a:tblGrid>
              <a:tr h="370840">
                <a:tc>
                  <a:txBody>
                    <a:bodyPr/>
                    <a:lstStyle/>
                    <a:p>
                      <a:r>
                        <a:rPr lang="en-US" sz="1800" dirty="0" smtClean="0"/>
                        <a:t>Item</a:t>
                      </a:r>
                      <a:endParaRPr lang="en-GB" sz="1800" dirty="0"/>
                    </a:p>
                  </a:txBody>
                  <a:tcPr/>
                </a:tc>
                <a:tc>
                  <a:txBody>
                    <a:bodyPr/>
                    <a:lstStyle/>
                    <a:p>
                      <a:r>
                        <a:rPr lang="en-US" sz="1800" dirty="0" smtClean="0"/>
                        <a:t>Description</a:t>
                      </a:r>
                      <a:endParaRPr lang="en-GB" sz="1800" dirty="0"/>
                    </a:p>
                  </a:txBody>
                  <a:tcPr/>
                </a:tc>
                <a:tc>
                  <a:txBody>
                    <a:bodyPr/>
                    <a:lstStyle/>
                    <a:p>
                      <a:r>
                        <a:rPr lang="en-US" sz="1800" dirty="0" smtClean="0"/>
                        <a:t>Previous value</a:t>
                      </a:r>
                      <a:endParaRPr lang="en-GB" sz="1800" dirty="0"/>
                    </a:p>
                  </a:txBody>
                  <a:tcPr/>
                </a:tc>
                <a:tc>
                  <a:txBody>
                    <a:bodyPr/>
                    <a:lstStyle/>
                    <a:p>
                      <a:r>
                        <a:rPr lang="en-US" sz="1800" dirty="0" smtClean="0"/>
                        <a:t>New value*</a:t>
                      </a:r>
                      <a:endParaRPr lang="en-GB" sz="1800" dirty="0"/>
                    </a:p>
                  </a:txBody>
                  <a:tcPr/>
                </a:tc>
                <a:tc>
                  <a:txBody>
                    <a:bodyPr/>
                    <a:lstStyle/>
                    <a:p>
                      <a:r>
                        <a:rPr lang="en-US" sz="1800" dirty="0" smtClean="0"/>
                        <a:t>Default</a:t>
                      </a:r>
                      <a:endParaRPr lang="en-GB" sz="1800" dirty="0"/>
                    </a:p>
                  </a:txBody>
                  <a:tcPr/>
                </a:tc>
              </a:tr>
              <a:tr h="370840">
                <a:tc>
                  <a:txBody>
                    <a:bodyPr/>
                    <a:lstStyle/>
                    <a:p>
                      <a:r>
                        <a:rPr lang="en-US" sz="1800" dirty="0" smtClean="0"/>
                        <a:t>EMS query</a:t>
                      </a:r>
                      <a:endParaRPr lang="en-GB" sz="1800" dirty="0"/>
                    </a:p>
                  </a:txBody>
                  <a:tcPr/>
                </a:tc>
                <a:tc>
                  <a:txBody>
                    <a:bodyPr/>
                    <a:lstStyle/>
                    <a:p>
                      <a:r>
                        <a:rPr lang="en-US" sz="1800" dirty="0" smtClean="0"/>
                        <a:t>#</a:t>
                      </a:r>
                      <a:r>
                        <a:rPr lang="en-US" sz="1800" baseline="0" dirty="0" smtClean="0"/>
                        <a:t> records returned in query (e.g., list of records) </a:t>
                      </a:r>
                      <a:endParaRPr lang="en-GB" sz="1800" dirty="0"/>
                    </a:p>
                  </a:txBody>
                  <a:tcPr/>
                </a:tc>
                <a:tc>
                  <a:txBody>
                    <a:bodyPr/>
                    <a:lstStyle/>
                    <a:p>
                      <a:pPr algn="ctr"/>
                      <a:r>
                        <a:rPr lang="en-US" sz="1800" dirty="0" smtClean="0"/>
                        <a:t>4k</a:t>
                      </a:r>
                      <a:endParaRPr lang="en-GB" sz="1800" dirty="0"/>
                    </a:p>
                  </a:txBody>
                  <a:tcPr/>
                </a:tc>
                <a:tc>
                  <a:txBody>
                    <a:bodyPr/>
                    <a:lstStyle/>
                    <a:p>
                      <a:pPr marL="0" marR="0" algn="ctr">
                        <a:spcBef>
                          <a:spcPts val="0"/>
                        </a:spcBef>
                        <a:spcAft>
                          <a:spcPts val="0"/>
                        </a:spcAft>
                      </a:pPr>
                      <a:r>
                        <a:rPr lang="en-US" sz="1800" dirty="0">
                          <a:effectLst/>
                        </a:rPr>
                        <a:t>4K -- 100K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50800" marB="50800"/>
                </a:tc>
                <a:tc>
                  <a:txBody>
                    <a:bodyPr/>
                    <a:lstStyle/>
                    <a:p>
                      <a:pPr marL="0" marR="0" algn="ctr">
                        <a:spcBef>
                          <a:spcPts val="0"/>
                        </a:spcBef>
                        <a:spcAft>
                          <a:spcPts val="0"/>
                        </a:spcAft>
                      </a:pPr>
                      <a:r>
                        <a:rPr lang="en-US" sz="1800" dirty="0">
                          <a:effectLst/>
                        </a:rPr>
                        <a:t>10K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370840">
                <a:tc>
                  <a:txBody>
                    <a:bodyPr/>
                    <a:lstStyle/>
                    <a:p>
                      <a:r>
                        <a:rPr lang="en-US" sz="1800" dirty="0" smtClean="0"/>
                        <a:t>Report quota</a:t>
                      </a:r>
                      <a:endParaRPr lang="en-GB" sz="1800" dirty="0"/>
                    </a:p>
                  </a:txBody>
                  <a:tcPr/>
                </a:tc>
                <a:tc>
                  <a:txBody>
                    <a:bodyPr/>
                    <a:lstStyle/>
                    <a:p>
                      <a:r>
                        <a:rPr lang="en-US" sz="1800" dirty="0" smtClean="0"/>
                        <a:t>Quota per scheduled analytic report</a:t>
                      </a:r>
                    </a:p>
                    <a:p>
                      <a:r>
                        <a:rPr lang="en-US" sz="1800" dirty="0" smtClean="0"/>
                        <a:t>1 credit per annual</a:t>
                      </a:r>
                      <a:r>
                        <a:rPr lang="en-US" sz="1800" baseline="0" dirty="0" smtClean="0"/>
                        <a:t> report [meaning</a:t>
                      </a:r>
                    </a:p>
                    <a:p>
                      <a:r>
                        <a:rPr lang="en-US" sz="1800" baseline="0" dirty="0" smtClean="0"/>
                        <a:t>12 credits to run monthly, 365 credits to run daily]</a:t>
                      </a:r>
                      <a:endParaRPr lang="en-GB" sz="1800" dirty="0"/>
                    </a:p>
                  </a:txBody>
                  <a:tcPr/>
                </a:tc>
                <a:tc>
                  <a:txBody>
                    <a:bodyPr/>
                    <a:lstStyle/>
                    <a:p>
                      <a:pPr algn="ctr"/>
                      <a:r>
                        <a:rPr lang="en-US" sz="1800" dirty="0" smtClean="0"/>
                        <a:t>SaaS 365k credits</a:t>
                      </a:r>
                    </a:p>
                    <a:p>
                      <a:pPr algn="ctr"/>
                      <a:r>
                        <a:rPr lang="en-US" sz="1800" dirty="0" smtClean="0"/>
                        <a:t>[=1000 daily]</a:t>
                      </a:r>
                    </a:p>
                  </a:txBody>
                  <a:tcPr/>
                </a:tc>
                <a:tc>
                  <a:txBody>
                    <a:bodyPr/>
                    <a:lstStyle/>
                    <a:p>
                      <a:pPr marL="0" marR="0" algn="ctr">
                        <a:spcBef>
                          <a:spcPts val="0"/>
                        </a:spcBef>
                        <a:spcAft>
                          <a:spcPts val="0"/>
                        </a:spcAft>
                      </a:pPr>
                      <a:r>
                        <a:rPr lang="en-US" sz="1800" dirty="0" smtClean="0">
                          <a:effectLst/>
                        </a:rPr>
                        <a:t>1M-3.6M credits </a:t>
                      </a:r>
                    </a:p>
                    <a:p>
                      <a:pPr marL="0" marR="0" algn="ctr">
                        <a:spcBef>
                          <a:spcPts val="0"/>
                        </a:spcBef>
                        <a:spcAft>
                          <a:spcPts val="0"/>
                        </a:spcAft>
                      </a:pPr>
                      <a:r>
                        <a:rPr lang="en-US" sz="1800" dirty="0" smtClean="0">
                          <a:effectLst/>
                        </a:rPr>
                        <a:t>[=3K-10k daily]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50800" marB="50800"/>
                </a:tc>
                <a:tc>
                  <a:txBody>
                    <a:bodyPr/>
                    <a:lstStyle/>
                    <a:p>
                      <a:pPr marL="0" marR="0" algn="ctr">
                        <a:spcBef>
                          <a:spcPts val="0"/>
                        </a:spcBef>
                        <a:spcAft>
                          <a:spcPts val="0"/>
                        </a:spcAft>
                      </a:pPr>
                      <a:r>
                        <a:rPr lang="en-US" sz="1800" dirty="0" smtClean="0">
                          <a:effectLst/>
                        </a:rPr>
                        <a:t>1M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370840">
                <a:tc>
                  <a:txBody>
                    <a:bodyPr/>
                    <a:lstStyle/>
                    <a:p>
                      <a:r>
                        <a:rPr lang="en-US" sz="1800" dirty="0" smtClean="0"/>
                        <a:t>Mass update</a:t>
                      </a:r>
                      <a:endParaRPr lang="en-GB" sz="1800" dirty="0"/>
                    </a:p>
                  </a:txBody>
                  <a:tcPr/>
                </a:tc>
                <a:tc>
                  <a:txBody>
                    <a:bodyPr/>
                    <a:lstStyle/>
                    <a:p>
                      <a:r>
                        <a:rPr lang="en-US" sz="1800" dirty="0" smtClean="0"/>
                        <a:t># records</a:t>
                      </a:r>
                      <a:r>
                        <a:rPr lang="en-US" sz="1800" baseline="0" dirty="0" smtClean="0"/>
                        <a:t> to edit at same time through the mass update UI</a:t>
                      </a:r>
                      <a:endParaRPr lang="en-GB" sz="1800" dirty="0"/>
                    </a:p>
                  </a:txBody>
                  <a:tcPr/>
                </a:tc>
                <a:tc>
                  <a:txBody>
                    <a:bodyPr/>
                    <a:lstStyle/>
                    <a:p>
                      <a:pPr algn="ctr"/>
                      <a:r>
                        <a:rPr lang="en-US" sz="1800" dirty="0" smtClean="0"/>
                        <a:t>250</a:t>
                      </a:r>
                      <a:endParaRPr lang="en-GB" sz="1800" dirty="0"/>
                    </a:p>
                  </a:txBody>
                  <a:tcPr/>
                </a:tc>
                <a:tc>
                  <a:txBody>
                    <a:bodyPr/>
                    <a:lstStyle/>
                    <a:p>
                      <a:pPr marL="0" marR="0" algn="ctr">
                        <a:spcBef>
                          <a:spcPts val="0"/>
                        </a:spcBef>
                        <a:spcAft>
                          <a:spcPts val="0"/>
                        </a:spcAft>
                      </a:pPr>
                      <a:r>
                        <a:rPr lang="en-US" sz="1800" dirty="0">
                          <a:effectLst/>
                        </a:rPr>
                        <a:t>250 -- 2K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50800" marB="50800"/>
                </a:tc>
                <a:tc>
                  <a:txBody>
                    <a:bodyPr/>
                    <a:lstStyle/>
                    <a:p>
                      <a:pPr marL="0" marR="0" algn="ctr">
                        <a:spcBef>
                          <a:spcPts val="0"/>
                        </a:spcBef>
                        <a:spcAft>
                          <a:spcPts val="0"/>
                        </a:spcAft>
                      </a:pPr>
                      <a:r>
                        <a:rPr lang="en-US" sz="1800" dirty="0">
                          <a:effectLst/>
                        </a:rPr>
                        <a:t>500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370840">
                <a:tc>
                  <a:txBody>
                    <a:bodyPr/>
                    <a:lstStyle/>
                    <a:p>
                      <a:r>
                        <a:rPr lang="en-US" sz="1800" dirty="0" smtClean="0"/>
                        <a:t>Business Rule links</a:t>
                      </a:r>
                      <a:endParaRPr lang="en-GB" sz="1800" dirty="0"/>
                    </a:p>
                  </a:txBody>
                  <a:tcPr/>
                </a:tc>
                <a:tc>
                  <a:txBody>
                    <a:bodyPr/>
                    <a:lstStyle/>
                    <a:p>
                      <a:r>
                        <a:rPr lang="en-US" sz="1800" dirty="0" smtClean="0"/>
                        <a:t># related records that can be updated via a business</a:t>
                      </a:r>
                      <a:r>
                        <a:rPr lang="en-US" sz="1800" baseline="0" dirty="0" smtClean="0"/>
                        <a:t> rule</a:t>
                      </a:r>
                      <a:endParaRPr lang="en-GB" sz="1800" dirty="0"/>
                    </a:p>
                  </a:txBody>
                  <a:tcPr/>
                </a:tc>
                <a:tc>
                  <a:txBody>
                    <a:bodyPr/>
                    <a:lstStyle/>
                    <a:p>
                      <a:pPr algn="ctr"/>
                      <a:r>
                        <a:rPr lang="en-US" sz="1800" dirty="0" smtClean="0"/>
                        <a:t>250</a:t>
                      </a:r>
                      <a:endParaRPr lang="en-GB" sz="1800" dirty="0"/>
                    </a:p>
                  </a:txBody>
                  <a:tcPr/>
                </a:tc>
                <a:tc>
                  <a:txBody>
                    <a:bodyPr/>
                    <a:lstStyle/>
                    <a:p>
                      <a:pPr marL="0" marR="0" algn="ctr">
                        <a:spcBef>
                          <a:spcPts val="0"/>
                        </a:spcBef>
                        <a:spcAft>
                          <a:spcPts val="0"/>
                        </a:spcAft>
                      </a:pPr>
                      <a:r>
                        <a:rPr lang="en-US" sz="1800" dirty="0">
                          <a:effectLst/>
                        </a:rPr>
                        <a:t>250 -- 1K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50800" marB="50800"/>
                </a:tc>
                <a:tc>
                  <a:txBody>
                    <a:bodyPr/>
                    <a:lstStyle/>
                    <a:p>
                      <a:pPr marL="0" marR="0" algn="ctr">
                        <a:spcBef>
                          <a:spcPts val="0"/>
                        </a:spcBef>
                        <a:spcAft>
                          <a:spcPts val="0"/>
                        </a:spcAft>
                      </a:pPr>
                      <a:r>
                        <a:rPr lang="en-US" sz="1800" dirty="0">
                          <a:effectLst/>
                        </a:rPr>
                        <a:t>500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370840">
                <a:tc>
                  <a:txBody>
                    <a:bodyPr/>
                    <a:lstStyle/>
                    <a:p>
                      <a:r>
                        <a:rPr lang="en-US" sz="1800" dirty="0" smtClean="0"/>
                        <a:t>Approval</a:t>
                      </a:r>
                      <a:r>
                        <a:rPr lang="en-US" sz="1800" baseline="0" dirty="0" smtClean="0"/>
                        <a:t> </a:t>
                      </a:r>
                      <a:endParaRPr lang="en-GB" sz="1800" dirty="0"/>
                    </a:p>
                  </a:txBody>
                  <a:tcPr/>
                </a:tc>
                <a:tc>
                  <a:txBody>
                    <a:bodyPr/>
                    <a:lstStyle/>
                    <a:p>
                      <a:r>
                        <a:rPr lang="en-US" sz="1800" dirty="0" smtClean="0"/>
                        <a:t># approval tasks created by approval engine</a:t>
                      </a:r>
                      <a:endParaRPr lang="en-GB" sz="1800" dirty="0"/>
                    </a:p>
                  </a:txBody>
                  <a:tcPr/>
                </a:tc>
                <a:tc>
                  <a:txBody>
                    <a:bodyPr/>
                    <a:lstStyle/>
                    <a:p>
                      <a:pPr algn="ctr"/>
                      <a:r>
                        <a:rPr lang="en-US" sz="1800" dirty="0" smtClean="0"/>
                        <a:t>No limit</a:t>
                      </a:r>
                      <a:endParaRPr lang="en-GB" sz="1800" dirty="0"/>
                    </a:p>
                  </a:txBody>
                  <a:tcPr/>
                </a:tc>
                <a:tc>
                  <a:txBody>
                    <a:bodyPr/>
                    <a:lstStyle/>
                    <a:p>
                      <a:pPr marL="0" marR="0" algn="ctr">
                        <a:spcBef>
                          <a:spcPts val="0"/>
                        </a:spcBef>
                        <a:spcAft>
                          <a:spcPts val="0"/>
                        </a:spcAft>
                      </a:pPr>
                      <a:r>
                        <a:rPr lang="en-US" sz="1800" dirty="0">
                          <a:effectLst/>
                        </a:rPr>
                        <a:t>250 -- 1K</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800" marR="50800" marT="50800" marB="50800"/>
                </a:tc>
                <a:tc>
                  <a:txBody>
                    <a:bodyPr/>
                    <a:lstStyle/>
                    <a:p>
                      <a:pPr marL="0" marR="0" algn="ctr">
                        <a:spcBef>
                          <a:spcPts val="0"/>
                        </a:spcBef>
                        <a:spcAft>
                          <a:spcPts val="0"/>
                        </a:spcAft>
                      </a:pPr>
                      <a:r>
                        <a:rPr lang="en-US" sz="1800" dirty="0">
                          <a:effectLst/>
                        </a:rPr>
                        <a:t>500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54274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User Interface</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9</a:t>
            </a:fld>
            <a:endParaRPr lang="en-US"/>
          </a:p>
        </p:txBody>
      </p:sp>
      <p:sp>
        <p:nvSpPr>
          <p:cNvPr id="4" name="Content Placeholder 3"/>
          <p:cNvSpPr>
            <a:spLocks noGrp="1"/>
          </p:cNvSpPr>
          <p:nvPr>
            <p:ph idx="1"/>
          </p:nvPr>
        </p:nvSpPr>
        <p:spPr/>
        <p:txBody>
          <a:bodyPr/>
          <a:lstStyle/>
          <a:p>
            <a:endParaRPr lang="en-US"/>
          </a:p>
        </p:txBody>
      </p:sp>
      <p:sp>
        <p:nvSpPr>
          <p:cNvPr id="7" name="Date Placeholder 6"/>
          <p:cNvSpPr>
            <a:spLocks noGrp="1"/>
          </p:cNvSpPr>
          <p:nvPr>
            <p:ph type="dt" sz="half" idx="4294967295"/>
          </p:nvPr>
        </p:nvSpPr>
        <p:spPr>
          <a:xfrm>
            <a:off x="0" y="6426200"/>
            <a:ext cx="996950" cy="209550"/>
          </a:xfrm>
          <a:prstGeom prst="rect">
            <a:avLst/>
          </a:prstGeom>
        </p:spPr>
        <p:txBody>
          <a:bodyPr/>
          <a:lstStyle/>
          <a:p>
            <a:r>
              <a:rPr lang="en-US" smtClean="0"/>
              <a:t>February 2016</a:t>
            </a:r>
            <a:endParaRPr lang="en-US"/>
          </a:p>
        </p:txBody>
      </p:sp>
    </p:spTree>
    <p:extLst>
      <p:ext uri="{BB962C8B-B14F-4D97-AF65-F5344CB8AC3E}">
        <p14:creationId xmlns:p14="http://schemas.microsoft.com/office/powerpoint/2010/main" val="1307211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3.xml><?xml version="1.0" encoding="utf-8"?>
<ds:datastoreItem xmlns:ds="http://schemas.openxmlformats.org/officeDocument/2006/customXml" ds:itemID="{D7B01CFF-8547-4E06-87BD-4BAC7C3232DD}">
  <ds:schemaRefs>
    <ds:schemaRef ds:uri="http://schemas.openxmlformats.org/package/2006/metadata/core-properties"/>
    <ds:schemaRef ds:uri="http://purl.org/dc/elements/1.1/"/>
    <ds:schemaRef ds:uri="a8928c6c-9e43-4659-83e5-b394eaf80832"/>
    <ds:schemaRef ds:uri="http://schemas.microsoft.com/office/infopath/2007/PartnerControls"/>
    <ds:schemaRef ds:uri="http://purl.org/dc/terms/"/>
    <ds:schemaRef ds:uri="http://www.w3.org/XML/1998/namespace"/>
    <ds:schemaRef ds:uri="http://schemas.microsoft.com/office/2006/documentManagement/types"/>
    <ds:schemaRef ds:uri="1eddce99-1d0c-468e-980b-a6c35b3e1af6"/>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9556</TotalTime>
  <Words>2873</Words>
  <Application>Microsoft Office PowerPoint</Application>
  <PresentationFormat>Widescreen</PresentationFormat>
  <Paragraphs>400</Paragraphs>
  <Slides>29</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Arial (Headings)</vt:lpstr>
      <vt:lpstr>Calibri</vt:lpstr>
      <vt:lpstr>Calibri Light</vt:lpstr>
      <vt:lpstr>HP Simplified</vt:lpstr>
      <vt:lpstr>Lucida Grande</vt:lpstr>
      <vt:lpstr>Roboto Light</vt:lpstr>
      <vt:lpstr>Times New Roman</vt:lpstr>
      <vt:lpstr>Wingdings</vt:lpstr>
      <vt:lpstr>MICROFOCUS THEME v5</vt:lpstr>
      <vt:lpstr>MF COLOR GRADIENTS</vt:lpstr>
      <vt:lpstr>Module 10  – SMA-X Reports and Dashboards</vt:lpstr>
      <vt:lpstr>Objectives</vt:lpstr>
      <vt:lpstr>Overview</vt:lpstr>
      <vt:lpstr>Reporting and Dashboard Overview</vt:lpstr>
      <vt:lpstr>Flexible Reporting Framework</vt:lpstr>
      <vt:lpstr>Metric Based Reporting</vt:lpstr>
      <vt:lpstr>Reporting</vt:lpstr>
      <vt:lpstr>System settings in the 2017.11 release</vt:lpstr>
      <vt:lpstr>Reports User Interface</vt:lpstr>
      <vt:lpstr>Reports List Pane</vt:lpstr>
      <vt:lpstr>Report Types – Operational</vt:lpstr>
      <vt:lpstr>Report Types – Analytic</vt:lpstr>
      <vt:lpstr>Report Types – Survey</vt:lpstr>
      <vt:lpstr>Add a new Report</vt:lpstr>
      <vt:lpstr>Add a new Operational Report (1)</vt:lpstr>
      <vt:lpstr>Add a new Operational Report (2)</vt:lpstr>
      <vt:lpstr>Add a new Operational Report (4)</vt:lpstr>
      <vt:lpstr>Add a new Operational Report (5)</vt:lpstr>
      <vt:lpstr>Add a new Operational Report (6)</vt:lpstr>
      <vt:lpstr>Add a new Report (7)</vt:lpstr>
      <vt:lpstr>Add a new Operational Report (8)</vt:lpstr>
      <vt:lpstr>Show Table from Report</vt:lpstr>
      <vt:lpstr>Report Properties</vt:lpstr>
      <vt:lpstr>Dashboard User Interface</vt:lpstr>
      <vt:lpstr>Dashboard</vt:lpstr>
      <vt:lpstr>Dashboard Personalization</vt:lpstr>
      <vt:lpstr>Interact with Report on the fly</vt:lpstr>
      <vt:lpstr>Drill into the data within the report</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295</cp:revision>
  <dcterms:created xsi:type="dcterms:W3CDTF">2017-09-18T16:47:52Z</dcterms:created>
  <dcterms:modified xsi:type="dcterms:W3CDTF">2018-02-07T16:56:44Z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